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
  </p:notesMasterIdLst>
  <p:handoutMasterIdLst>
    <p:handoutMasterId r:id="rId4"/>
  </p:handoutMasterIdLst>
  <p:sldIdLst>
    <p:sldId id="256" r:id="rId2"/>
  </p:sldIdLst>
  <p:sldSz cx="51206400" cy="32918400"/>
  <p:notesSz cx="7010400" cy="9236075"/>
  <p:defaultTextStyle>
    <a:defPPr>
      <a:defRPr lang="en-US"/>
    </a:defPPr>
    <a:lvl1pPr algn="l" rtl="0" fontAlgn="base">
      <a:spcBef>
        <a:spcPct val="0"/>
      </a:spcBef>
      <a:spcAft>
        <a:spcPct val="0"/>
      </a:spcAft>
      <a:defRPr sz="2600" kern="1200">
        <a:solidFill>
          <a:schemeClr val="tx1"/>
        </a:solidFill>
        <a:latin typeface="Times New Roman" charset="0"/>
        <a:ea typeface="+mn-ea"/>
        <a:cs typeface="+mn-cs"/>
      </a:defRPr>
    </a:lvl1pPr>
    <a:lvl2pPr marL="455613" indent="1588" algn="l" rtl="0" fontAlgn="base">
      <a:spcBef>
        <a:spcPct val="0"/>
      </a:spcBef>
      <a:spcAft>
        <a:spcPct val="0"/>
      </a:spcAft>
      <a:defRPr sz="2600" kern="1200">
        <a:solidFill>
          <a:schemeClr val="tx1"/>
        </a:solidFill>
        <a:latin typeface="Times New Roman" charset="0"/>
        <a:ea typeface="+mn-ea"/>
        <a:cs typeface="+mn-cs"/>
      </a:defRPr>
    </a:lvl2pPr>
    <a:lvl3pPr marL="912813" indent="1588" algn="l" rtl="0" fontAlgn="base">
      <a:spcBef>
        <a:spcPct val="0"/>
      </a:spcBef>
      <a:spcAft>
        <a:spcPct val="0"/>
      </a:spcAft>
      <a:defRPr sz="2600" kern="1200">
        <a:solidFill>
          <a:schemeClr val="tx1"/>
        </a:solidFill>
        <a:latin typeface="Times New Roman" charset="0"/>
        <a:ea typeface="+mn-ea"/>
        <a:cs typeface="+mn-cs"/>
      </a:defRPr>
    </a:lvl3pPr>
    <a:lvl4pPr marL="1370013" indent="1588" algn="l" rtl="0" fontAlgn="base">
      <a:spcBef>
        <a:spcPct val="0"/>
      </a:spcBef>
      <a:spcAft>
        <a:spcPct val="0"/>
      </a:spcAft>
      <a:defRPr sz="2600" kern="1200">
        <a:solidFill>
          <a:schemeClr val="tx1"/>
        </a:solidFill>
        <a:latin typeface="Times New Roman" charset="0"/>
        <a:ea typeface="+mn-ea"/>
        <a:cs typeface="+mn-cs"/>
      </a:defRPr>
    </a:lvl4pPr>
    <a:lvl5pPr marL="1827213" indent="1588" algn="l" rtl="0" fontAlgn="base">
      <a:spcBef>
        <a:spcPct val="0"/>
      </a:spcBef>
      <a:spcAft>
        <a:spcPct val="0"/>
      </a:spcAft>
      <a:defRPr sz="2600" kern="1200">
        <a:solidFill>
          <a:schemeClr val="tx1"/>
        </a:solidFill>
        <a:latin typeface="Times New Roman" charset="0"/>
        <a:ea typeface="+mn-ea"/>
        <a:cs typeface="+mn-cs"/>
      </a:defRPr>
    </a:lvl5pPr>
    <a:lvl6pPr marL="2286000" algn="l" defTabSz="914400" rtl="0" eaLnBrk="1" latinLnBrk="0" hangingPunct="1">
      <a:defRPr sz="2600" kern="1200">
        <a:solidFill>
          <a:schemeClr val="tx1"/>
        </a:solidFill>
        <a:latin typeface="Times New Roman" charset="0"/>
        <a:ea typeface="+mn-ea"/>
        <a:cs typeface="+mn-cs"/>
      </a:defRPr>
    </a:lvl6pPr>
    <a:lvl7pPr marL="2743200" algn="l" defTabSz="914400" rtl="0" eaLnBrk="1" latinLnBrk="0" hangingPunct="1">
      <a:defRPr sz="2600" kern="1200">
        <a:solidFill>
          <a:schemeClr val="tx1"/>
        </a:solidFill>
        <a:latin typeface="Times New Roman" charset="0"/>
        <a:ea typeface="+mn-ea"/>
        <a:cs typeface="+mn-cs"/>
      </a:defRPr>
    </a:lvl7pPr>
    <a:lvl8pPr marL="3200400" algn="l" defTabSz="914400" rtl="0" eaLnBrk="1" latinLnBrk="0" hangingPunct="1">
      <a:defRPr sz="2600" kern="1200">
        <a:solidFill>
          <a:schemeClr val="tx1"/>
        </a:solidFill>
        <a:latin typeface="Times New Roman" charset="0"/>
        <a:ea typeface="+mn-ea"/>
        <a:cs typeface="+mn-cs"/>
      </a:defRPr>
    </a:lvl8pPr>
    <a:lvl9pPr marL="3657600" algn="l" defTabSz="914400" rtl="0" eaLnBrk="1" latinLnBrk="0" hangingPunct="1">
      <a:defRPr sz="26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480">
          <p15:clr>
            <a:srgbClr val="A4A3A4"/>
          </p15:clr>
        </p15:guide>
        <p15:guide id="2" orient="horz" pos="2430">
          <p15:clr>
            <a:srgbClr val="A4A3A4"/>
          </p15:clr>
        </p15:guide>
        <p15:guide id="3" orient="horz" pos="4224">
          <p15:clr>
            <a:srgbClr val="A4A3A4"/>
          </p15:clr>
        </p15:guide>
        <p15:guide id="4" orient="horz" pos="20208">
          <p15:clr>
            <a:srgbClr val="A4A3A4"/>
          </p15:clr>
        </p15:guide>
        <p15:guide id="5" pos="577">
          <p15:clr>
            <a:srgbClr val="A4A3A4"/>
          </p15:clr>
        </p15:guide>
        <p15:guide id="6" pos="10458">
          <p15:clr>
            <a:srgbClr val="A4A3A4"/>
          </p15:clr>
        </p15:guide>
        <p15:guide id="7" pos="11592">
          <p15:clr>
            <a:srgbClr val="A4A3A4"/>
          </p15:clr>
        </p15:guide>
        <p15:guide id="8" pos="20664">
          <p15:clr>
            <a:srgbClr val="A4A3A4"/>
          </p15:clr>
        </p15:guide>
        <p15:guide id="9" pos="21840">
          <p15:clr>
            <a:srgbClr val="A4A3A4"/>
          </p15:clr>
        </p15:guide>
        <p15:guide id="10" pos="316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gornits"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8088"/>
    <a:srgbClr val="D77375"/>
    <a:srgbClr val="BB3F13"/>
    <a:srgbClr val="CC0000"/>
    <a:srgbClr val="FFFFFF"/>
    <a:srgbClr val="FBEFF0"/>
    <a:srgbClr val="F3D5D8"/>
    <a:srgbClr val="860808"/>
    <a:srgbClr val="35778B"/>
    <a:srgbClr val="B126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394" autoAdjust="0"/>
    <p:restoredTop sz="98934" autoAdjust="0"/>
  </p:normalViewPr>
  <p:slideViewPr>
    <p:cSldViewPr showGuides="1">
      <p:cViewPr varScale="1">
        <p:scale>
          <a:sx n="25" d="100"/>
          <a:sy n="25" d="100"/>
        </p:scale>
        <p:origin x="822" y="108"/>
      </p:cViewPr>
      <p:guideLst>
        <p:guide orient="horz" pos="480"/>
        <p:guide orient="horz" pos="2430"/>
        <p:guide orient="horz" pos="4224"/>
        <p:guide orient="horz" pos="20208"/>
        <p:guide pos="577"/>
        <p:guide pos="10458"/>
        <p:guide pos="11592"/>
        <p:guide pos="20664"/>
        <p:guide pos="21840"/>
        <p:guide pos="31679"/>
      </p:guideLst>
    </p:cSldViewPr>
  </p:slideViewPr>
  <p:outlineViewPr>
    <p:cViewPr>
      <p:scale>
        <a:sx n="33" d="100"/>
        <a:sy n="33" d="100"/>
      </p:scale>
      <p:origin x="0" y="0"/>
    </p:cViewPr>
  </p:outlin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a\Documents\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a\Documents\Book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Helvetica" panose="020B0604020202030204" pitchFamily="34" charset="0"/>
                <a:ea typeface="+mn-ea"/>
                <a:cs typeface="+mn-cs"/>
              </a:defRPr>
            </a:pPr>
            <a:r>
              <a:rPr lang="en-CA" sz="2800" dirty="0"/>
              <a:t>Figure 1. Frequency of non-painful </a:t>
            </a:r>
            <a:r>
              <a:rPr lang="en-CA" sz="2800" dirty="0" smtClean="0"/>
              <a:t>comorbidities</a:t>
            </a:r>
            <a:endParaRPr lang="en-CA" sz="2800" dirty="0"/>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Helvetica" panose="020B0604020202030204" pitchFamily="34" charset="0"/>
              <a:ea typeface="+mn-ea"/>
              <a:cs typeface="+mn-cs"/>
            </a:defRPr>
          </a:pPr>
          <a:endParaRPr lang="en-US"/>
        </a:p>
      </c:txPr>
    </c:title>
    <c:autoTitleDeleted val="0"/>
    <c:plotArea>
      <c:layout/>
      <c:barChart>
        <c:barDir val="col"/>
        <c:grouping val="clustered"/>
        <c:varyColors val="0"/>
        <c:ser>
          <c:idx val="0"/>
          <c:order val="0"/>
          <c:tx>
            <c:strRef>
              <c:f>Sheet1!$C$2</c:f>
              <c:strCache>
                <c:ptCount val="1"/>
                <c:pt idx="0">
                  <c:v>Cases</c:v>
                </c:pt>
              </c:strCache>
            </c:strRef>
          </c:tx>
          <c:spPr>
            <a:solidFill>
              <a:schemeClr val="accent1">
                <a:shade val="76000"/>
              </a:schemeClr>
            </a:solidFill>
            <a:ln>
              <a:noFill/>
            </a:ln>
            <a:effectLst/>
          </c:spPr>
          <c:invertIfNegative val="0"/>
          <c:cat>
            <c:strRef>
              <c:f>Sheet1!$B$3:$B$6</c:f>
              <c:strCache>
                <c:ptCount val="4"/>
                <c:pt idx="0">
                  <c:v>Cardiovascular conditions</c:v>
                </c:pt>
                <c:pt idx="1">
                  <c:v>Allergy</c:v>
                </c:pt>
                <c:pt idx="2">
                  <c:v>Pneumonia</c:v>
                </c:pt>
                <c:pt idx="3">
                  <c:v>ENT</c:v>
                </c:pt>
              </c:strCache>
            </c:strRef>
          </c:cat>
          <c:val>
            <c:numRef>
              <c:f>Sheet1!$C$3:$C$6</c:f>
              <c:numCache>
                <c:formatCode>General</c:formatCode>
                <c:ptCount val="4"/>
                <c:pt idx="0">
                  <c:v>34</c:v>
                </c:pt>
                <c:pt idx="1">
                  <c:v>66</c:v>
                </c:pt>
                <c:pt idx="2">
                  <c:v>29</c:v>
                </c:pt>
                <c:pt idx="3">
                  <c:v>57</c:v>
                </c:pt>
              </c:numCache>
            </c:numRef>
          </c:val>
        </c:ser>
        <c:ser>
          <c:idx val="1"/>
          <c:order val="1"/>
          <c:tx>
            <c:strRef>
              <c:f>Sheet1!$D$2</c:f>
              <c:strCache>
                <c:ptCount val="1"/>
                <c:pt idx="0">
                  <c:v>Controls</c:v>
                </c:pt>
              </c:strCache>
            </c:strRef>
          </c:tx>
          <c:spPr>
            <a:solidFill>
              <a:schemeClr val="accent1">
                <a:tint val="77000"/>
              </a:schemeClr>
            </a:solidFill>
            <a:ln>
              <a:noFill/>
            </a:ln>
            <a:effectLst/>
          </c:spPr>
          <c:invertIfNegative val="0"/>
          <c:cat>
            <c:strRef>
              <c:f>Sheet1!$B$3:$B$6</c:f>
              <c:strCache>
                <c:ptCount val="4"/>
                <c:pt idx="0">
                  <c:v>Cardiovascular conditions</c:v>
                </c:pt>
                <c:pt idx="1">
                  <c:v>Allergy</c:v>
                </c:pt>
                <c:pt idx="2">
                  <c:v>Pneumonia</c:v>
                </c:pt>
                <c:pt idx="3">
                  <c:v>ENT</c:v>
                </c:pt>
              </c:strCache>
            </c:strRef>
          </c:cat>
          <c:val>
            <c:numRef>
              <c:f>Sheet1!$D$3:$D$6</c:f>
              <c:numCache>
                <c:formatCode>General</c:formatCode>
                <c:ptCount val="4"/>
                <c:pt idx="0">
                  <c:v>14</c:v>
                </c:pt>
                <c:pt idx="1">
                  <c:v>42</c:v>
                </c:pt>
                <c:pt idx="2">
                  <c:v>15</c:v>
                </c:pt>
                <c:pt idx="3">
                  <c:v>34</c:v>
                </c:pt>
              </c:numCache>
            </c:numRef>
          </c:val>
        </c:ser>
        <c:dLbls>
          <c:showLegendKey val="0"/>
          <c:showVal val="0"/>
          <c:showCatName val="0"/>
          <c:showSerName val="0"/>
          <c:showPercent val="0"/>
          <c:showBubbleSize val="0"/>
        </c:dLbls>
        <c:gapWidth val="219"/>
        <c:overlap val="-27"/>
        <c:axId val="276626216"/>
        <c:axId val="276624648"/>
      </c:barChart>
      <c:catAx>
        <c:axId val="276626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Helvetica" panose="020B0604020202030204" pitchFamily="34" charset="0"/>
                <a:ea typeface="+mn-ea"/>
                <a:cs typeface="+mn-cs"/>
              </a:defRPr>
            </a:pPr>
            <a:endParaRPr lang="en-US"/>
          </a:p>
        </c:txPr>
        <c:crossAx val="276624648"/>
        <c:crosses val="autoZero"/>
        <c:auto val="1"/>
        <c:lblAlgn val="ctr"/>
        <c:lblOffset val="100"/>
        <c:noMultiLvlLbl val="0"/>
      </c:catAx>
      <c:valAx>
        <c:axId val="276624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Helvetica" panose="020B0604020202030204" pitchFamily="34" charset="0"/>
                <a:ea typeface="+mn-ea"/>
                <a:cs typeface="Albany AMT" panose="020B0604020202020204" pitchFamily="34" charset="0"/>
              </a:defRPr>
            </a:pPr>
            <a:endParaRPr lang="en-US"/>
          </a:p>
        </c:txPr>
        <c:crossAx val="276626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Helvetica" panose="020B0604020202030204" pitchFamily="34" charset="0"/>
              <a:ea typeface="+mn-ea"/>
              <a:cs typeface="+mn-cs"/>
            </a:defRPr>
          </a:pPr>
          <a:endParaRPr lang="en-US"/>
        </a:p>
      </c:txPr>
    </c:legend>
    <c:plotVisOnly val="1"/>
    <c:dispBlanksAs val="gap"/>
    <c:showDLblsOverMax val="0"/>
  </c:chart>
  <c:spPr>
    <a:noFill/>
    <a:ln>
      <a:noFill/>
    </a:ln>
    <a:effectLst/>
  </c:spPr>
  <c:txPr>
    <a:bodyPr/>
    <a:lstStyle/>
    <a:p>
      <a:pPr>
        <a:defRPr sz="2400">
          <a:latin typeface="Helvetica" panose="020B0604020202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2800" dirty="0">
                <a:latin typeface="Helvetica" panose="020B0604020202030204" pitchFamily="34" charset="0"/>
              </a:rPr>
              <a:t>Figure 2. Frequency of </a:t>
            </a:r>
            <a:r>
              <a:rPr lang="en-CA" sz="2800" dirty="0" smtClean="0">
                <a:latin typeface="Helvetica" panose="020B0604020202030204" pitchFamily="34" charset="0"/>
              </a:rPr>
              <a:t>cardiovascular</a:t>
            </a:r>
            <a:r>
              <a:rPr lang="en-CA" sz="2800" baseline="0" dirty="0" smtClean="0">
                <a:latin typeface="Helvetica" panose="020B0604020202030204" pitchFamily="34" charset="0"/>
              </a:rPr>
              <a:t> </a:t>
            </a:r>
            <a:r>
              <a:rPr lang="en-CA" sz="2800" dirty="0" smtClean="0">
                <a:latin typeface="Helvetica" panose="020B0604020202030204" pitchFamily="34" charset="0"/>
              </a:rPr>
              <a:t>conditions</a:t>
            </a:r>
            <a:endParaRPr lang="en-CA" sz="2800" dirty="0">
              <a:latin typeface="Helvetica" panose="020B060402020203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Sheet1!$B$30</c:f>
              <c:strCache>
                <c:ptCount val="1"/>
                <c:pt idx="0">
                  <c:v>Cases</c:v>
                </c:pt>
              </c:strCache>
            </c:strRef>
          </c:tx>
          <c:spPr>
            <a:solidFill>
              <a:srgbClr val="C00000"/>
            </a:solidFill>
            <a:ln>
              <a:noFill/>
            </a:ln>
            <a:effectLst/>
          </c:spPr>
          <c:invertIfNegative val="0"/>
          <c:cat>
            <c:strRef>
              <c:f>Sheet1!$A$31:$A$36</c:f>
              <c:strCache>
                <c:ptCount val="6"/>
                <c:pt idx="0">
                  <c:v>High blood pressure</c:v>
                </c:pt>
                <c:pt idx="1">
                  <c:v>Mitral valve prolapse</c:v>
                </c:pt>
                <c:pt idx="2">
                  <c:v>Angina</c:v>
                </c:pt>
                <c:pt idx="3">
                  <c:v>Heart attack</c:v>
                </c:pt>
                <c:pt idx="4">
                  <c:v>Heart murmur</c:v>
                </c:pt>
                <c:pt idx="5">
                  <c:v>Stroke</c:v>
                </c:pt>
              </c:strCache>
            </c:strRef>
          </c:cat>
          <c:val>
            <c:numRef>
              <c:f>Sheet1!$B$31:$B$36</c:f>
              <c:numCache>
                <c:formatCode>General</c:formatCode>
                <c:ptCount val="6"/>
                <c:pt idx="0">
                  <c:v>16</c:v>
                </c:pt>
                <c:pt idx="1">
                  <c:v>5</c:v>
                </c:pt>
                <c:pt idx="2">
                  <c:v>1.7</c:v>
                </c:pt>
                <c:pt idx="3">
                  <c:v>1.2</c:v>
                </c:pt>
                <c:pt idx="4">
                  <c:v>11</c:v>
                </c:pt>
                <c:pt idx="5">
                  <c:v>1.6</c:v>
                </c:pt>
              </c:numCache>
            </c:numRef>
          </c:val>
        </c:ser>
        <c:ser>
          <c:idx val="1"/>
          <c:order val="1"/>
          <c:tx>
            <c:strRef>
              <c:f>Sheet1!$C$30</c:f>
              <c:strCache>
                <c:ptCount val="1"/>
                <c:pt idx="0">
                  <c:v>Controls</c:v>
                </c:pt>
              </c:strCache>
            </c:strRef>
          </c:tx>
          <c:spPr>
            <a:solidFill>
              <a:srgbClr val="DA8088"/>
            </a:solidFill>
            <a:ln>
              <a:noFill/>
            </a:ln>
            <a:effectLst/>
          </c:spPr>
          <c:invertIfNegative val="0"/>
          <c:cat>
            <c:strRef>
              <c:f>Sheet1!$A$31:$A$36</c:f>
              <c:strCache>
                <c:ptCount val="6"/>
                <c:pt idx="0">
                  <c:v>High blood pressure</c:v>
                </c:pt>
                <c:pt idx="1">
                  <c:v>Mitral valve prolapse</c:v>
                </c:pt>
                <c:pt idx="2">
                  <c:v>Angina</c:v>
                </c:pt>
                <c:pt idx="3">
                  <c:v>Heart attack</c:v>
                </c:pt>
                <c:pt idx="4">
                  <c:v>Heart murmur</c:v>
                </c:pt>
                <c:pt idx="5">
                  <c:v>Stroke</c:v>
                </c:pt>
              </c:strCache>
            </c:strRef>
          </c:cat>
          <c:val>
            <c:numRef>
              <c:f>Sheet1!$C$31:$C$36</c:f>
              <c:numCache>
                <c:formatCode>General</c:formatCode>
                <c:ptCount val="6"/>
                <c:pt idx="0">
                  <c:v>7</c:v>
                </c:pt>
                <c:pt idx="1">
                  <c:v>2</c:v>
                </c:pt>
                <c:pt idx="2">
                  <c:v>0.7</c:v>
                </c:pt>
                <c:pt idx="3">
                  <c:v>0.7</c:v>
                </c:pt>
                <c:pt idx="4">
                  <c:v>5</c:v>
                </c:pt>
                <c:pt idx="5">
                  <c:v>0</c:v>
                </c:pt>
              </c:numCache>
            </c:numRef>
          </c:val>
        </c:ser>
        <c:dLbls>
          <c:showLegendKey val="0"/>
          <c:showVal val="0"/>
          <c:showCatName val="0"/>
          <c:showSerName val="0"/>
          <c:showPercent val="0"/>
          <c:showBubbleSize val="0"/>
        </c:dLbls>
        <c:gapWidth val="219"/>
        <c:overlap val="-27"/>
        <c:axId val="276626608"/>
        <c:axId val="276625040"/>
      </c:barChart>
      <c:catAx>
        <c:axId val="27662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Helvetica" panose="020B0604020202030204" pitchFamily="34" charset="0"/>
                <a:ea typeface="+mn-ea"/>
                <a:cs typeface="+mn-cs"/>
              </a:defRPr>
            </a:pPr>
            <a:endParaRPr lang="en-US"/>
          </a:p>
        </c:txPr>
        <c:crossAx val="276625040"/>
        <c:crosses val="autoZero"/>
        <c:auto val="1"/>
        <c:lblAlgn val="ctr"/>
        <c:lblOffset val="100"/>
        <c:noMultiLvlLbl val="0"/>
      </c:catAx>
      <c:valAx>
        <c:axId val="276625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Helvetica" panose="020B0604020202030204" pitchFamily="34" charset="0"/>
                <a:ea typeface="+mn-ea"/>
                <a:cs typeface="+mn-cs"/>
              </a:defRPr>
            </a:pPr>
            <a:endParaRPr lang="en-US"/>
          </a:p>
        </c:txPr>
        <c:crossAx val="276626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Helvetica" panose="020B0604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3" y="1"/>
            <a:ext cx="3038258" cy="4614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4099" name="Rectangle 1027"/>
          <p:cNvSpPr>
            <a:spLocks noGrp="1" noChangeArrowheads="1"/>
          </p:cNvSpPr>
          <p:nvPr>
            <p:ph type="dt" sz="quarter" idx="1"/>
          </p:nvPr>
        </p:nvSpPr>
        <p:spPr bwMode="auto">
          <a:xfrm>
            <a:off x="3972144" y="1"/>
            <a:ext cx="3038257" cy="4614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4100" name="Rectangle 1028"/>
          <p:cNvSpPr>
            <a:spLocks noGrp="1" noChangeArrowheads="1"/>
          </p:cNvSpPr>
          <p:nvPr>
            <p:ph type="ftr" sz="quarter" idx="2"/>
          </p:nvPr>
        </p:nvSpPr>
        <p:spPr bwMode="auto">
          <a:xfrm>
            <a:off x="3" y="8774600"/>
            <a:ext cx="3038258" cy="46147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4101" name="Rectangle 1029"/>
          <p:cNvSpPr>
            <a:spLocks noGrp="1" noChangeArrowheads="1"/>
          </p:cNvSpPr>
          <p:nvPr>
            <p:ph type="sldNum" sz="quarter" idx="3"/>
          </p:nvPr>
        </p:nvSpPr>
        <p:spPr bwMode="auto">
          <a:xfrm>
            <a:off x="3972144" y="8774600"/>
            <a:ext cx="3038257" cy="46147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4C3E84-1D00-4B0F-8BC6-4CDD9B003D12}" type="slidenum">
              <a:rPr lang="en-US"/>
              <a:pPr>
                <a:defRPr/>
              </a:pPr>
              <a:t>‹#›</a:t>
            </a:fld>
            <a:endParaRPr lang="en-US" dirty="0"/>
          </a:p>
        </p:txBody>
      </p:sp>
    </p:spTree>
    <p:extLst>
      <p:ext uri="{BB962C8B-B14F-4D97-AF65-F5344CB8AC3E}">
        <p14:creationId xmlns:p14="http://schemas.microsoft.com/office/powerpoint/2010/main" val="537472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258" cy="46147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970576" y="1"/>
            <a:ext cx="3038258" cy="461478"/>
          </a:xfrm>
          <a:prstGeom prst="rect">
            <a:avLst/>
          </a:prstGeom>
        </p:spPr>
        <p:txBody>
          <a:bodyPr vert="horz" lIns="91440" tIns="45720" rIns="91440" bIns="45720" rtlCol="0"/>
          <a:lstStyle>
            <a:lvl1pPr algn="r">
              <a:defRPr sz="1200"/>
            </a:lvl1pPr>
          </a:lstStyle>
          <a:p>
            <a:pPr>
              <a:defRPr/>
            </a:pPr>
            <a:fld id="{F2DEA632-3418-4317-A6D3-AED90425E873}" type="datetimeFigureOut">
              <a:rPr lang="en-US"/>
              <a:pPr>
                <a:defRPr/>
              </a:pPr>
              <a:t>5/25/2014</a:t>
            </a:fld>
            <a:endParaRPr lang="en-US" dirty="0"/>
          </a:p>
        </p:txBody>
      </p:sp>
      <p:sp>
        <p:nvSpPr>
          <p:cNvPr id="4" name="Slide Image Placeholder 3"/>
          <p:cNvSpPr>
            <a:spLocks noGrp="1" noRot="1" noChangeAspect="1"/>
          </p:cNvSpPr>
          <p:nvPr>
            <p:ph type="sldImg" idx="2"/>
          </p:nvPr>
        </p:nvSpPr>
        <p:spPr>
          <a:xfrm>
            <a:off x="811213" y="692150"/>
            <a:ext cx="5387975" cy="3463925"/>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0415" y="4386484"/>
            <a:ext cx="5609573" cy="415656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 y="8772968"/>
            <a:ext cx="3038258" cy="461478"/>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576" y="8772968"/>
            <a:ext cx="3038258" cy="461478"/>
          </a:xfrm>
          <a:prstGeom prst="rect">
            <a:avLst/>
          </a:prstGeom>
        </p:spPr>
        <p:txBody>
          <a:bodyPr vert="horz" lIns="91440" tIns="45720" rIns="91440" bIns="45720" rtlCol="0" anchor="b"/>
          <a:lstStyle>
            <a:lvl1pPr algn="r">
              <a:defRPr sz="1200"/>
            </a:lvl1pPr>
          </a:lstStyle>
          <a:p>
            <a:pPr>
              <a:defRPr/>
            </a:pPr>
            <a:fld id="{F64399ED-0AEB-4BB9-A270-A05B664083CA}" type="slidenum">
              <a:rPr lang="en-US"/>
              <a:pPr>
                <a:defRPr/>
              </a:pPr>
              <a:t>‹#›</a:t>
            </a:fld>
            <a:endParaRPr lang="en-US" dirty="0"/>
          </a:p>
        </p:txBody>
      </p:sp>
    </p:spTree>
    <p:extLst>
      <p:ext uri="{BB962C8B-B14F-4D97-AF65-F5344CB8AC3E}">
        <p14:creationId xmlns:p14="http://schemas.microsoft.com/office/powerpoint/2010/main" val="1054519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n-ea"/>
        <a:cs typeface="+mn-cs"/>
      </a:defRPr>
    </a:lvl1pPr>
    <a:lvl2pPr marL="455613" algn="l" rtl="0" eaLnBrk="0" fontAlgn="base" hangingPunct="0">
      <a:spcBef>
        <a:spcPct val="30000"/>
      </a:spcBef>
      <a:spcAft>
        <a:spcPct val="0"/>
      </a:spcAft>
      <a:defRPr sz="1100" kern="1200">
        <a:solidFill>
          <a:schemeClr val="tx1"/>
        </a:solidFill>
        <a:latin typeface="+mn-lt"/>
        <a:ea typeface="+mn-ea"/>
        <a:cs typeface="+mn-cs"/>
      </a:defRPr>
    </a:lvl2pPr>
    <a:lvl3pPr marL="912813" algn="l" rtl="0" eaLnBrk="0" fontAlgn="base" hangingPunct="0">
      <a:spcBef>
        <a:spcPct val="30000"/>
      </a:spcBef>
      <a:spcAft>
        <a:spcPct val="0"/>
      </a:spcAft>
      <a:defRPr sz="1100" kern="1200">
        <a:solidFill>
          <a:schemeClr val="tx1"/>
        </a:solidFill>
        <a:latin typeface="+mn-lt"/>
        <a:ea typeface="+mn-ea"/>
        <a:cs typeface="+mn-cs"/>
      </a:defRPr>
    </a:lvl3pPr>
    <a:lvl4pPr marL="1370013" algn="l" rtl="0" eaLnBrk="0" fontAlgn="base" hangingPunct="0">
      <a:spcBef>
        <a:spcPct val="30000"/>
      </a:spcBef>
      <a:spcAft>
        <a:spcPct val="0"/>
      </a:spcAft>
      <a:defRPr sz="1100" kern="1200">
        <a:solidFill>
          <a:schemeClr val="tx1"/>
        </a:solidFill>
        <a:latin typeface="+mn-lt"/>
        <a:ea typeface="+mn-ea"/>
        <a:cs typeface="+mn-cs"/>
      </a:defRPr>
    </a:lvl4pPr>
    <a:lvl5pPr marL="1827213" algn="l" rtl="0" eaLnBrk="0" fontAlgn="base" hangingPunct="0">
      <a:spcBef>
        <a:spcPct val="30000"/>
      </a:spcBef>
      <a:spcAft>
        <a:spcPct val="0"/>
      </a:spcAft>
      <a:defRPr sz="1100" kern="1200">
        <a:solidFill>
          <a:schemeClr val="tx1"/>
        </a:solidFill>
        <a:latin typeface="+mn-lt"/>
        <a:ea typeface="+mn-ea"/>
        <a:cs typeface="+mn-cs"/>
      </a:defRPr>
    </a:lvl5pPr>
    <a:lvl6pPr marL="2285771" algn="l" defTabSz="914310" rtl="0" eaLnBrk="1" latinLnBrk="0" hangingPunct="1">
      <a:defRPr sz="1100" kern="1200">
        <a:solidFill>
          <a:schemeClr val="tx1"/>
        </a:solidFill>
        <a:latin typeface="+mn-lt"/>
        <a:ea typeface="+mn-ea"/>
        <a:cs typeface="+mn-cs"/>
      </a:defRPr>
    </a:lvl6pPr>
    <a:lvl7pPr marL="2742929" algn="l" defTabSz="914310" rtl="0" eaLnBrk="1" latinLnBrk="0" hangingPunct="1">
      <a:defRPr sz="1100" kern="1200">
        <a:solidFill>
          <a:schemeClr val="tx1"/>
        </a:solidFill>
        <a:latin typeface="+mn-lt"/>
        <a:ea typeface="+mn-ea"/>
        <a:cs typeface="+mn-cs"/>
      </a:defRPr>
    </a:lvl7pPr>
    <a:lvl8pPr marL="3200081" algn="l" defTabSz="914310" rtl="0" eaLnBrk="1" latinLnBrk="0" hangingPunct="1">
      <a:defRPr sz="1100" kern="1200">
        <a:solidFill>
          <a:schemeClr val="tx1"/>
        </a:solidFill>
        <a:latin typeface="+mn-lt"/>
        <a:ea typeface="+mn-ea"/>
        <a:cs typeface="+mn-cs"/>
      </a:defRPr>
    </a:lvl8pPr>
    <a:lvl9pPr marL="3657238" algn="l" defTabSz="91431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600">
                <a:solidFill>
                  <a:schemeClr val="tx1"/>
                </a:solidFill>
                <a:latin typeface="Times New Roman" charset="0"/>
              </a:defRPr>
            </a:lvl1pPr>
            <a:lvl2pPr marL="742950" indent="-285750" eaLnBrk="0" hangingPunct="0">
              <a:defRPr sz="2600">
                <a:solidFill>
                  <a:schemeClr val="tx1"/>
                </a:solidFill>
                <a:latin typeface="Times New Roman" charset="0"/>
              </a:defRPr>
            </a:lvl2pPr>
            <a:lvl3pPr marL="1143000" indent="-228600" eaLnBrk="0" hangingPunct="0">
              <a:defRPr sz="2600">
                <a:solidFill>
                  <a:schemeClr val="tx1"/>
                </a:solidFill>
                <a:latin typeface="Times New Roman" charset="0"/>
              </a:defRPr>
            </a:lvl3pPr>
            <a:lvl4pPr marL="1600200" indent="-228600" eaLnBrk="0" hangingPunct="0">
              <a:defRPr sz="2600">
                <a:solidFill>
                  <a:schemeClr val="tx1"/>
                </a:solidFill>
                <a:latin typeface="Times New Roman" charset="0"/>
              </a:defRPr>
            </a:lvl4pPr>
            <a:lvl5pPr marL="2057400" indent="-228600" eaLnBrk="0" hangingPunct="0">
              <a:defRPr sz="2600">
                <a:solidFill>
                  <a:schemeClr val="tx1"/>
                </a:solidFill>
                <a:latin typeface="Times New Roman" charset="0"/>
              </a:defRPr>
            </a:lvl5pPr>
            <a:lvl6pPr marL="2514600" indent="-228600" eaLnBrk="0" fontAlgn="base" hangingPunct="0">
              <a:spcBef>
                <a:spcPct val="0"/>
              </a:spcBef>
              <a:spcAft>
                <a:spcPct val="0"/>
              </a:spcAft>
              <a:defRPr sz="2600">
                <a:solidFill>
                  <a:schemeClr val="tx1"/>
                </a:solidFill>
                <a:latin typeface="Times New Roman" charset="0"/>
              </a:defRPr>
            </a:lvl6pPr>
            <a:lvl7pPr marL="2971800" indent="-228600" eaLnBrk="0" fontAlgn="base" hangingPunct="0">
              <a:spcBef>
                <a:spcPct val="0"/>
              </a:spcBef>
              <a:spcAft>
                <a:spcPct val="0"/>
              </a:spcAft>
              <a:defRPr sz="2600">
                <a:solidFill>
                  <a:schemeClr val="tx1"/>
                </a:solidFill>
                <a:latin typeface="Times New Roman" charset="0"/>
              </a:defRPr>
            </a:lvl7pPr>
            <a:lvl8pPr marL="3429000" indent="-228600" eaLnBrk="0" fontAlgn="base" hangingPunct="0">
              <a:spcBef>
                <a:spcPct val="0"/>
              </a:spcBef>
              <a:spcAft>
                <a:spcPct val="0"/>
              </a:spcAft>
              <a:defRPr sz="2600">
                <a:solidFill>
                  <a:schemeClr val="tx1"/>
                </a:solidFill>
                <a:latin typeface="Times New Roman" charset="0"/>
              </a:defRPr>
            </a:lvl8pPr>
            <a:lvl9pPr marL="3886200" indent="-228600" eaLnBrk="0" fontAlgn="base" hangingPunct="0">
              <a:spcBef>
                <a:spcPct val="0"/>
              </a:spcBef>
              <a:spcAft>
                <a:spcPct val="0"/>
              </a:spcAft>
              <a:defRPr sz="2600">
                <a:solidFill>
                  <a:schemeClr val="tx1"/>
                </a:solidFill>
                <a:latin typeface="Times New Roman" charset="0"/>
              </a:defRPr>
            </a:lvl9pPr>
          </a:lstStyle>
          <a:p>
            <a:pPr eaLnBrk="1" hangingPunct="1"/>
            <a:fld id="{2981CB77-728D-45D4-9C04-7619B227CB84}" type="slidenum">
              <a:rPr lang="en-US" sz="1200" smtClean="0"/>
              <a:pPr eaLnBrk="1" hangingPunct="1"/>
              <a:t>1</a:t>
            </a:fld>
            <a:endParaRPr lang="en-US" sz="1200" dirty="0" smtClean="0"/>
          </a:p>
        </p:txBody>
      </p:sp>
    </p:spTree>
    <p:extLst>
      <p:ext uri="{BB962C8B-B14F-4D97-AF65-F5344CB8AC3E}">
        <p14:creationId xmlns:p14="http://schemas.microsoft.com/office/powerpoint/2010/main" val="708507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867503" y="6465343"/>
            <a:ext cx="42936566" cy="38727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867503" y="20638543"/>
            <a:ext cx="42936566" cy="38727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867503" y="7126939"/>
            <a:ext cx="42936566" cy="1316736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40526703" y="19530830"/>
            <a:ext cx="4539797" cy="518833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4416552" y="6874671"/>
            <a:ext cx="41861232" cy="14571878"/>
          </a:xfrm>
        </p:spPr>
        <p:txBody>
          <a:bodyPr anchor="ctr">
            <a:noAutofit/>
          </a:bodyPr>
          <a:lstStyle>
            <a:lvl1pPr algn="l">
              <a:lnSpc>
                <a:spcPct val="80000"/>
              </a:lnSpc>
              <a:defRPr sz="4032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4493362" y="21067776"/>
            <a:ext cx="33143342" cy="5135270"/>
          </a:xfrm>
        </p:spPr>
        <p:txBody>
          <a:bodyPr>
            <a:normAutofit/>
          </a:bodyPr>
          <a:lstStyle>
            <a:lvl1pPr marL="0" indent="0" algn="l">
              <a:buNone/>
              <a:defRPr sz="9240">
                <a:solidFill>
                  <a:schemeClr val="tx1"/>
                </a:solidFill>
              </a:defRPr>
            </a:lvl1pPr>
            <a:lvl2pPr marL="1920240" indent="0" algn="ctr">
              <a:buNone/>
              <a:defRPr sz="9240"/>
            </a:lvl2pPr>
            <a:lvl3pPr marL="3840480" indent="0" algn="ctr">
              <a:buNone/>
              <a:defRPr sz="9240"/>
            </a:lvl3pPr>
            <a:lvl4pPr marL="5760720" indent="0" algn="ctr">
              <a:buNone/>
              <a:defRPr sz="8400"/>
            </a:lvl4pPr>
            <a:lvl5pPr marL="7680960" indent="0" algn="ctr">
              <a:buNone/>
              <a:defRPr sz="8400"/>
            </a:lvl5pPr>
            <a:lvl6pPr marL="9601200" indent="0" algn="ctr">
              <a:buNone/>
              <a:defRPr sz="8400"/>
            </a:lvl6pPr>
            <a:lvl7pPr marL="11521440" indent="0" algn="ctr">
              <a:buNone/>
              <a:defRPr sz="8400"/>
            </a:lvl7pPr>
            <a:lvl8pPr marL="13441680" indent="0" algn="ctr">
              <a:buNone/>
              <a:defRPr sz="8400"/>
            </a:lvl8pPr>
            <a:lvl9pPr marL="15361920" indent="0" algn="ctr">
              <a:buNone/>
              <a:defRPr sz="84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40289478" y="20588803"/>
            <a:ext cx="5014246" cy="3072384"/>
          </a:xfrm>
        </p:spPr>
        <p:txBody>
          <a:bodyPr/>
          <a:lstStyle>
            <a:lvl1pPr>
              <a:defRPr sz="11760"/>
            </a:lvl1pPr>
          </a:lstStyle>
          <a:p>
            <a:pPr>
              <a:defRPr/>
            </a:pPr>
            <a:fld id="{CD9AA7B4-673B-43E6-A205-5586888BE9A0}" type="slidenum">
              <a:rPr lang="en-US" smtClean="0"/>
              <a:pPr>
                <a:defRPr/>
              </a:pPr>
              <a:t>‹#›</a:t>
            </a:fld>
            <a:endParaRPr lang="en-US" dirty="0"/>
          </a:p>
        </p:txBody>
      </p:sp>
    </p:spTree>
    <p:extLst>
      <p:ext uri="{BB962C8B-B14F-4D97-AF65-F5344CB8AC3E}">
        <p14:creationId xmlns:p14="http://schemas.microsoft.com/office/powerpoint/2010/main" val="34209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3C5B566-914B-4097-B2DC-15B079471C4D}" type="slidenum">
              <a:rPr lang="en-US" smtClean="0"/>
              <a:pPr>
                <a:defRPr/>
              </a:pPr>
              <a:t>‹#›</a:t>
            </a:fld>
            <a:endParaRPr lang="en-US" dirty="0"/>
          </a:p>
        </p:txBody>
      </p:sp>
    </p:spTree>
    <p:extLst>
      <p:ext uri="{BB962C8B-B14F-4D97-AF65-F5344CB8AC3E}">
        <p14:creationId xmlns:p14="http://schemas.microsoft.com/office/powerpoint/2010/main" val="2796336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2560320"/>
            <a:ext cx="10721340" cy="2706624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480560" y="2560320"/>
            <a:ext cx="31523940" cy="270662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5A4CCA7-54D8-4ADD-9641-12A32865DE40}" type="slidenum">
              <a:rPr lang="en-US" smtClean="0"/>
              <a:pPr>
                <a:defRPr/>
              </a:pPr>
              <a:t>‹#›</a:t>
            </a:fld>
            <a:endParaRPr lang="en-US" dirty="0"/>
          </a:p>
        </p:txBody>
      </p:sp>
    </p:spTree>
    <p:extLst>
      <p:ext uri="{BB962C8B-B14F-4D97-AF65-F5344CB8AC3E}">
        <p14:creationId xmlns:p14="http://schemas.microsoft.com/office/powerpoint/2010/main" val="379120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94B30A2-5D2E-4650-88D1-E241B8D7A029}" type="slidenum">
              <a:rPr lang="en-US" smtClean="0"/>
              <a:pPr>
                <a:defRPr/>
              </a:pPr>
              <a:t>‹#›</a:t>
            </a:fld>
            <a:endParaRPr lang="en-US" dirty="0"/>
          </a:p>
        </p:txBody>
      </p:sp>
    </p:spTree>
    <p:extLst>
      <p:ext uri="{BB962C8B-B14F-4D97-AF65-F5344CB8AC3E}">
        <p14:creationId xmlns:p14="http://schemas.microsoft.com/office/powerpoint/2010/main" val="92439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23606347"/>
            <a:ext cx="51206400" cy="931204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01938" y="5881421"/>
            <a:ext cx="38980872" cy="16898112"/>
          </a:xfrm>
        </p:spPr>
        <p:txBody>
          <a:bodyPr anchor="ctr">
            <a:normAutofit/>
          </a:bodyPr>
          <a:lstStyle>
            <a:lvl1pPr>
              <a:lnSpc>
                <a:spcPct val="80000"/>
              </a:lnSpc>
              <a:defRPr sz="33600" b="0"/>
            </a:lvl1pPr>
          </a:lstStyle>
          <a:p>
            <a:r>
              <a:rPr lang="en-US" smtClean="0"/>
              <a:t>Click to edit Master title style</a:t>
            </a:r>
            <a:endParaRPr lang="en-US" dirty="0"/>
          </a:p>
        </p:txBody>
      </p:sp>
      <p:sp>
        <p:nvSpPr>
          <p:cNvPr id="3" name="Text Placeholder 2"/>
          <p:cNvSpPr>
            <a:spLocks noGrp="1"/>
          </p:cNvSpPr>
          <p:nvPr>
            <p:ph type="body" idx="1"/>
          </p:nvPr>
        </p:nvSpPr>
        <p:spPr>
          <a:xfrm>
            <a:off x="9096251" y="24096269"/>
            <a:ext cx="38020752" cy="5120640"/>
          </a:xfrm>
        </p:spPr>
        <p:txBody>
          <a:bodyPr anchor="t">
            <a:normAutofit/>
          </a:bodyPr>
          <a:lstStyle>
            <a:lvl1pPr marL="0" indent="0">
              <a:buNone/>
              <a:defRPr sz="8400">
                <a:solidFill>
                  <a:schemeClr val="tx1"/>
                </a:solidFill>
              </a:defRPr>
            </a:lvl1pPr>
            <a:lvl2pPr marL="1920240" indent="0">
              <a:buNone/>
              <a:defRPr sz="7560">
                <a:solidFill>
                  <a:schemeClr val="tx1">
                    <a:tint val="75000"/>
                  </a:schemeClr>
                </a:solidFill>
              </a:defRPr>
            </a:lvl2pPr>
            <a:lvl3pPr marL="3840480" indent="0">
              <a:buNone/>
              <a:defRPr sz="6720">
                <a:solidFill>
                  <a:schemeClr val="tx1">
                    <a:tint val="75000"/>
                  </a:schemeClr>
                </a:solidFill>
              </a:defRPr>
            </a:lvl3pPr>
            <a:lvl4pPr marL="5760720" indent="0">
              <a:buNone/>
              <a:defRPr sz="5880">
                <a:solidFill>
                  <a:schemeClr val="tx1">
                    <a:tint val="75000"/>
                  </a:schemeClr>
                </a:solidFill>
              </a:defRPr>
            </a:lvl4pPr>
            <a:lvl5pPr marL="7680960" indent="0">
              <a:buNone/>
              <a:defRPr sz="5880">
                <a:solidFill>
                  <a:schemeClr val="tx1">
                    <a:tint val="75000"/>
                  </a:schemeClr>
                </a:solidFill>
              </a:defRPr>
            </a:lvl5pPr>
            <a:lvl6pPr marL="9601200" indent="0">
              <a:buNone/>
              <a:defRPr sz="5880">
                <a:solidFill>
                  <a:schemeClr val="tx1">
                    <a:tint val="75000"/>
                  </a:schemeClr>
                </a:solidFill>
              </a:defRPr>
            </a:lvl6pPr>
            <a:lvl7pPr marL="11521440" indent="0">
              <a:buNone/>
              <a:defRPr sz="5880">
                <a:solidFill>
                  <a:schemeClr val="tx1">
                    <a:tint val="75000"/>
                  </a:schemeClr>
                </a:solidFill>
              </a:defRPr>
            </a:lvl7pPr>
            <a:lvl8pPr marL="13441680" indent="0">
              <a:buNone/>
              <a:defRPr sz="5880">
                <a:solidFill>
                  <a:schemeClr val="tx1">
                    <a:tint val="75000"/>
                  </a:schemeClr>
                </a:solidFill>
              </a:defRPr>
            </a:lvl8pPr>
            <a:lvl9pPr marL="15361920" indent="0">
              <a:buNone/>
              <a:defRPr sz="58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093403" y="30109366"/>
            <a:ext cx="11106098" cy="1752600"/>
          </a:xfrm>
        </p:spPr>
        <p:txBody>
          <a:bodyPr/>
          <a:lstStyle/>
          <a:p>
            <a:pPr>
              <a:defRPr/>
            </a:pPr>
            <a:endParaRPr lang="en-US" dirty="0"/>
          </a:p>
        </p:txBody>
      </p:sp>
      <p:sp>
        <p:nvSpPr>
          <p:cNvPr id="5" name="Footer Placeholder 4"/>
          <p:cNvSpPr>
            <a:spLocks noGrp="1"/>
          </p:cNvSpPr>
          <p:nvPr>
            <p:ph type="ftr" sz="quarter" idx="11"/>
          </p:nvPr>
        </p:nvSpPr>
        <p:spPr>
          <a:xfrm>
            <a:off x="9167373" y="30109366"/>
            <a:ext cx="26576122" cy="1752600"/>
          </a:xfrm>
        </p:spPr>
        <p:txBody>
          <a:bodyPr/>
          <a:lstStyle/>
          <a:p>
            <a:pPr>
              <a:defRPr/>
            </a:pPr>
            <a:endParaRPr lang="en-US" dirty="0"/>
          </a:p>
        </p:txBody>
      </p:sp>
      <p:grpSp>
        <p:nvGrpSpPr>
          <p:cNvPr id="8" name="Group 7"/>
          <p:cNvGrpSpPr/>
          <p:nvPr/>
        </p:nvGrpSpPr>
        <p:grpSpPr>
          <a:xfrm>
            <a:off x="3769076" y="11164070"/>
            <a:ext cx="4539797" cy="518833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3543548" y="12029438"/>
            <a:ext cx="4990852" cy="3457594"/>
          </a:xfrm>
        </p:spPr>
        <p:txBody>
          <a:bodyPr/>
          <a:lstStyle>
            <a:lvl1pPr>
              <a:defRPr sz="11760"/>
            </a:lvl1pPr>
          </a:lstStyle>
          <a:p>
            <a:pPr>
              <a:defRPr/>
            </a:pPr>
            <a:fld id="{5E7E60A1-9355-49DB-BC55-B622A9A7F164}" type="slidenum">
              <a:rPr lang="en-US" smtClean="0"/>
              <a:pPr>
                <a:defRPr/>
              </a:pPr>
              <a:t>‹#›</a:t>
            </a:fld>
            <a:endParaRPr lang="en-US" dirty="0"/>
          </a:p>
        </p:txBody>
      </p:sp>
    </p:spTree>
    <p:extLst>
      <p:ext uri="{BB962C8B-B14F-4D97-AF65-F5344CB8AC3E}">
        <p14:creationId xmlns:p14="http://schemas.microsoft.com/office/powerpoint/2010/main" val="407991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93362" y="10533888"/>
            <a:ext cx="19970496" cy="19092672"/>
          </a:xfrm>
        </p:spPr>
        <p:txBody>
          <a:bodyPr/>
          <a:lstStyle>
            <a:lvl1pPr>
              <a:defRPr sz="8400"/>
            </a:lvl1pPr>
            <a:lvl2pPr>
              <a:defRPr sz="7560"/>
            </a:lvl2pPr>
            <a:lvl3pPr>
              <a:defRPr sz="6720"/>
            </a:lvl3pPr>
            <a:lvl4pPr>
              <a:defRPr sz="6720"/>
            </a:lvl4pPr>
            <a:lvl5pPr>
              <a:defRPr sz="6720"/>
            </a:lvl5pPr>
            <a:lvl6pPr>
              <a:defRPr sz="6720"/>
            </a:lvl6pPr>
            <a:lvl7pPr>
              <a:defRPr sz="6720"/>
            </a:lvl7pPr>
            <a:lvl8pPr>
              <a:defRPr sz="6720"/>
            </a:lvl8pPr>
            <a:lvl9pPr>
              <a:defRPr sz="67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6729741" y="10533888"/>
            <a:ext cx="19970496" cy="19092672"/>
          </a:xfrm>
        </p:spPr>
        <p:txBody>
          <a:bodyPr/>
          <a:lstStyle>
            <a:lvl1pPr>
              <a:defRPr sz="8400"/>
            </a:lvl1pPr>
            <a:lvl2pPr>
              <a:defRPr sz="7560"/>
            </a:lvl2pPr>
            <a:lvl3pPr>
              <a:defRPr sz="6720"/>
            </a:lvl3pPr>
            <a:lvl4pPr>
              <a:defRPr sz="6720"/>
            </a:lvl4pPr>
            <a:lvl5pPr>
              <a:defRPr sz="6720"/>
            </a:lvl5pPr>
            <a:lvl6pPr>
              <a:defRPr sz="6720"/>
            </a:lvl6pPr>
            <a:lvl7pPr>
              <a:defRPr sz="6720"/>
            </a:lvl7pPr>
            <a:lvl8pPr>
              <a:defRPr sz="6720"/>
            </a:lvl8pPr>
            <a:lvl9pPr>
              <a:defRPr sz="67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16E183E-E4F5-4E1B-ABC5-2020ED5B8C31}" type="slidenum">
              <a:rPr lang="en-US" smtClean="0"/>
              <a:pPr>
                <a:defRPr/>
              </a:pPr>
              <a:t>‹#›</a:t>
            </a:fld>
            <a:endParaRPr lang="en-US" dirty="0"/>
          </a:p>
        </p:txBody>
      </p:sp>
    </p:spTree>
    <p:extLst>
      <p:ext uri="{BB962C8B-B14F-4D97-AF65-F5344CB8AC3E}">
        <p14:creationId xmlns:p14="http://schemas.microsoft.com/office/powerpoint/2010/main" val="196727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480560" y="9831629"/>
            <a:ext cx="19970496" cy="3072384"/>
          </a:xfrm>
        </p:spPr>
        <p:txBody>
          <a:bodyPr anchor="ctr">
            <a:normAutofit/>
          </a:bodyPr>
          <a:lstStyle>
            <a:lvl1pPr marL="0" indent="0">
              <a:buNone/>
              <a:defRPr sz="8400" b="1">
                <a:solidFill>
                  <a:schemeClr val="accent1">
                    <a:lumMod val="75000"/>
                  </a:schemeClr>
                </a:solidFill>
              </a:defRPr>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4" name="Content Placeholder 3"/>
          <p:cNvSpPr>
            <a:spLocks noGrp="1"/>
          </p:cNvSpPr>
          <p:nvPr>
            <p:ph sz="half" idx="2"/>
          </p:nvPr>
        </p:nvSpPr>
        <p:spPr>
          <a:xfrm>
            <a:off x="4493362" y="13167360"/>
            <a:ext cx="19970496" cy="15800832"/>
          </a:xfrm>
        </p:spPr>
        <p:txBody>
          <a:bodyPr/>
          <a:lstStyle>
            <a:lvl1pPr>
              <a:defRPr sz="8400"/>
            </a:lvl1pPr>
            <a:lvl2pPr>
              <a:defRPr sz="7560"/>
            </a:lvl2pPr>
            <a:lvl3pPr>
              <a:defRPr sz="6720"/>
            </a:lvl3pPr>
            <a:lvl4pPr>
              <a:defRPr sz="6720"/>
            </a:lvl4pPr>
            <a:lvl5pPr>
              <a:defRPr sz="6720"/>
            </a:lvl5pPr>
            <a:lvl6pPr>
              <a:defRPr sz="6720"/>
            </a:lvl6pPr>
            <a:lvl7pPr>
              <a:defRPr sz="6720"/>
            </a:lvl7pPr>
            <a:lvl8pPr>
              <a:defRPr sz="6720"/>
            </a:lvl8pPr>
            <a:lvl9pPr>
              <a:defRPr sz="67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6729741" y="9831629"/>
            <a:ext cx="19970496" cy="3072384"/>
          </a:xfrm>
        </p:spPr>
        <p:txBody>
          <a:bodyPr anchor="ctr">
            <a:normAutofit/>
          </a:bodyPr>
          <a:lstStyle>
            <a:lvl1pPr marL="0" indent="0">
              <a:buNone/>
              <a:defRPr sz="8400" b="1">
                <a:solidFill>
                  <a:schemeClr val="accent1">
                    <a:lumMod val="75000"/>
                  </a:schemeClr>
                </a:solidFill>
              </a:defRPr>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6" name="Content Placeholder 5"/>
          <p:cNvSpPr>
            <a:spLocks noGrp="1"/>
          </p:cNvSpPr>
          <p:nvPr>
            <p:ph sz="quarter" idx="4"/>
          </p:nvPr>
        </p:nvSpPr>
        <p:spPr>
          <a:xfrm>
            <a:off x="26729741" y="13167360"/>
            <a:ext cx="19970496" cy="15800832"/>
          </a:xfrm>
        </p:spPr>
        <p:txBody>
          <a:bodyPr/>
          <a:lstStyle>
            <a:lvl1pPr>
              <a:defRPr sz="8400"/>
            </a:lvl1pPr>
            <a:lvl2pPr>
              <a:defRPr sz="7560"/>
            </a:lvl2pPr>
            <a:lvl3pPr>
              <a:defRPr sz="6720"/>
            </a:lvl3pPr>
            <a:lvl4pPr>
              <a:defRPr sz="6720"/>
            </a:lvl4pPr>
            <a:lvl5pPr>
              <a:defRPr sz="6720"/>
            </a:lvl5pPr>
            <a:lvl6pPr>
              <a:defRPr sz="6720"/>
            </a:lvl6pPr>
            <a:lvl7pPr>
              <a:defRPr sz="6720"/>
            </a:lvl7pPr>
            <a:lvl8pPr>
              <a:defRPr sz="6720"/>
            </a:lvl8pPr>
            <a:lvl9pPr>
              <a:defRPr sz="67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82FF4FE-1F42-47A7-9C72-DADF1D387537}" type="slidenum">
              <a:rPr lang="en-US" smtClean="0"/>
              <a:pPr>
                <a:defRPr/>
              </a:pPr>
              <a:t>‹#›</a:t>
            </a:fld>
            <a:endParaRPr lang="en-US" dirty="0"/>
          </a:p>
        </p:txBody>
      </p:sp>
    </p:spTree>
    <p:extLst>
      <p:ext uri="{BB962C8B-B14F-4D97-AF65-F5344CB8AC3E}">
        <p14:creationId xmlns:p14="http://schemas.microsoft.com/office/powerpoint/2010/main" val="589427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4AEF0FC7-E641-4CC8-83B2-074568C49726}" type="slidenum">
              <a:rPr lang="en-US" smtClean="0"/>
              <a:pPr>
                <a:defRPr/>
              </a:pPr>
              <a:t>‹#›</a:t>
            </a:fld>
            <a:endParaRPr lang="en-US" dirty="0"/>
          </a:p>
        </p:txBody>
      </p:sp>
    </p:spTree>
    <p:extLst>
      <p:ext uri="{BB962C8B-B14F-4D97-AF65-F5344CB8AC3E}">
        <p14:creationId xmlns:p14="http://schemas.microsoft.com/office/powerpoint/2010/main" val="346598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B4CD940-F937-4506-9479-D53FFA1BDB7B}" type="slidenum">
              <a:rPr lang="en-US" smtClean="0"/>
              <a:pPr>
                <a:defRPr/>
              </a:pPr>
              <a:t>‹#›</a:t>
            </a:fld>
            <a:endParaRPr lang="en-US" dirty="0"/>
          </a:p>
        </p:txBody>
      </p:sp>
    </p:spTree>
    <p:extLst>
      <p:ext uri="{BB962C8B-B14F-4D97-AF65-F5344CB8AC3E}">
        <p14:creationId xmlns:p14="http://schemas.microsoft.com/office/powerpoint/2010/main" val="190906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4875710" y="3"/>
            <a:ext cx="16330688" cy="32918395"/>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5908488" y="3291840"/>
            <a:ext cx="13441680" cy="8339328"/>
          </a:xfrm>
        </p:spPr>
        <p:txBody>
          <a:bodyPr anchor="b">
            <a:normAutofit/>
          </a:bodyPr>
          <a:lstStyle>
            <a:lvl1pPr>
              <a:defRPr sz="13440" b="1"/>
            </a:lvl1pPr>
          </a:lstStyle>
          <a:p>
            <a:r>
              <a:rPr lang="en-US" smtClean="0"/>
              <a:t>Click to edit Master title style</a:t>
            </a:r>
            <a:endParaRPr lang="en-US" dirty="0"/>
          </a:p>
        </p:txBody>
      </p:sp>
      <p:sp>
        <p:nvSpPr>
          <p:cNvPr id="3" name="Content Placeholder 2"/>
          <p:cNvSpPr>
            <a:spLocks noGrp="1"/>
          </p:cNvSpPr>
          <p:nvPr>
            <p:ph idx="1"/>
          </p:nvPr>
        </p:nvSpPr>
        <p:spPr>
          <a:xfrm>
            <a:off x="3520440" y="3291840"/>
            <a:ext cx="28189123" cy="24096269"/>
          </a:xfrm>
        </p:spPr>
        <p:txBody>
          <a:bodyPr/>
          <a:lstStyle>
            <a:lvl1pPr>
              <a:defRPr sz="8400"/>
            </a:lvl1pPr>
            <a:lvl2pPr>
              <a:defRPr sz="7560"/>
            </a:lvl2pPr>
            <a:lvl3pPr>
              <a:defRPr sz="6720"/>
            </a:lvl3pPr>
            <a:lvl4pPr>
              <a:defRPr sz="6720"/>
            </a:lvl4pPr>
            <a:lvl5pPr>
              <a:defRPr sz="6720"/>
            </a:lvl5pPr>
            <a:lvl6pPr>
              <a:defRPr sz="6720"/>
            </a:lvl6pPr>
            <a:lvl7pPr>
              <a:defRPr sz="6720"/>
            </a:lvl7pPr>
            <a:lvl8pPr>
              <a:defRPr sz="6720"/>
            </a:lvl8pPr>
            <a:lvl9pPr>
              <a:defRPr sz="67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5908488" y="11631168"/>
            <a:ext cx="13441680" cy="15800832"/>
          </a:xfrm>
        </p:spPr>
        <p:txBody>
          <a:bodyPr>
            <a:normAutofit/>
          </a:bodyPr>
          <a:lstStyle>
            <a:lvl1pPr marL="0" indent="0">
              <a:lnSpc>
                <a:spcPct val="100000"/>
              </a:lnSpc>
              <a:spcBef>
                <a:spcPts val="4200"/>
              </a:spcBef>
              <a:buNone/>
              <a:defRPr sz="5880">
                <a:solidFill>
                  <a:schemeClr val="accent1">
                    <a:lumMod val="75000"/>
                  </a:schemeClr>
                </a:solidFill>
              </a:defRPr>
            </a:lvl1pPr>
            <a:lvl2pPr marL="1920240" indent="0">
              <a:buNone/>
              <a:defRPr sz="5040"/>
            </a:lvl2pPr>
            <a:lvl3pPr marL="3840480" indent="0">
              <a:buNone/>
              <a:defRPr sz="4200"/>
            </a:lvl3pPr>
            <a:lvl4pPr marL="5760720" indent="0">
              <a:buNone/>
              <a:defRPr sz="3780"/>
            </a:lvl4pPr>
            <a:lvl5pPr marL="7680960" indent="0">
              <a:buNone/>
              <a:defRPr sz="3780"/>
            </a:lvl5pPr>
            <a:lvl6pPr marL="9601200" indent="0">
              <a:buNone/>
              <a:defRPr sz="3780"/>
            </a:lvl6pPr>
            <a:lvl7pPr marL="11521440" indent="0">
              <a:buNone/>
              <a:defRPr sz="3780"/>
            </a:lvl7pPr>
            <a:lvl8pPr marL="13441680" indent="0">
              <a:buNone/>
              <a:defRPr sz="3780"/>
            </a:lvl8pPr>
            <a:lvl9pPr marL="15361920" indent="0">
              <a:buNone/>
              <a:defRPr sz="37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grpSp>
        <p:nvGrpSpPr>
          <p:cNvPr id="9" name="Group 8"/>
          <p:cNvGrpSpPr>
            <a:grpSpLocks noChangeAspect="1"/>
          </p:cNvGrpSpPr>
          <p:nvPr/>
        </p:nvGrpSpPr>
        <p:grpSpPr>
          <a:xfrm>
            <a:off x="47887245" y="29902469"/>
            <a:ext cx="1920240" cy="219456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a:defRPr/>
            </a:pPr>
            <a:fld id="{2A46132F-E965-4407-89CF-B58A9C46E21E}" type="slidenum">
              <a:rPr lang="en-US" smtClean="0"/>
              <a:pPr>
                <a:defRPr/>
              </a:pPr>
              <a:t>‹#›</a:t>
            </a:fld>
            <a:endParaRPr lang="en-US" dirty="0"/>
          </a:p>
        </p:txBody>
      </p:sp>
    </p:spTree>
    <p:extLst>
      <p:ext uri="{BB962C8B-B14F-4D97-AF65-F5344CB8AC3E}">
        <p14:creationId xmlns:p14="http://schemas.microsoft.com/office/powerpoint/2010/main" val="123866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34875710" y="3"/>
            <a:ext cx="16330688" cy="32918395"/>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5908488" y="3291840"/>
            <a:ext cx="13441680" cy="8339328"/>
          </a:xfrm>
        </p:spPr>
        <p:txBody>
          <a:bodyPr anchor="b">
            <a:normAutofit/>
          </a:bodyPr>
          <a:lstStyle>
            <a:lvl1pPr>
              <a:defRPr sz="1344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34875708" cy="32918400"/>
          </a:xfrm>
          <a:solidFill>
            <a:schemeClr val="tx2">
              <a:lumMod val="20000"/>
              <a:lumOff val="80000"/>
            </a:schemeClr>
          </a:solidFill>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dirty="0" smtClean="0"/>
              <a:t>Click icon to add picture</a:t>
            </a:r>
            <a:endParaRPr lang="en-US" dirty="0"/>
          </a:p>
        </p:txBody>
      </p:sp>
      <p:sp>
        <p:nvSpPr>
          <p:cNvPr id="4" name="Text Placeholder 3"/>
          <p:cNvSpPr>
            <a:spLocks noGrp="1"/>
          </p:cNvSpPr>
          <p:nvPr>
            <p:ph type="body" sz="half" idx="2"/>
          </p:nvPr>
        </p:nvSpPr>
        <p:spPr>
          <a:xfrm>
            <a:off x="35908488" y="11631168"/>
            <a:ext cx="13441680" cy="15800832"/>
          </a:xfrm>
        </p:spPr>
        <p:txBody>
          <a:bodyPr>
            <a:normAutofit/>
          </a:bodyPr>
          <a:lstStyle>
            <a:lvl1pPr marL="0" indent="0">
              <a:lnSpc>
                <a:spcPct val="100000"/>
              </a:lnSpc>
              <a:spcBef>
                <a:spcPts val="4200"/>
              </a:spcBef>
              <a:buNone/>
              <a:defRPr sz="5880">
                <a:solidFill>
                  <a:schemeClr val="accent1">
                    <a:lumMod val="75000"/>
                  </a:schemeClr>
                </a:solidFill>
              </a:defRPr>
            </a:lvl1pPr>
            <a:lvl2pPr marL="1920240" indent="0">
              <a:buNone/>
              <a:defRPr sz="5040"/>
            </a:lvl2pPr>
            <a:lvl3pPr marL="3840480" indent="0">
              <a:buNone/>
              <a:defRPr sz="4200"/>
            </a:lvl3pPr>
            <a:lvl4pPr marL="5760720" indent="0">
              <a:buNone/>
              <a:defRPr sz="3780"/>
            </a:lvl4pPr>
            <a:lvl5pPr marL="7680960" indent="0">
              <a:buNone/>
              <a:defRPr sz="3780"/>
            </a:lvl5pPr>
            <a:lvl6pPr marL="9601200" indent="0">
              <a:buNone/>
              <a:defRPr sz="3780"/>
            </a:lvl6pPr>
            <a:lvl7pPr marL="11521440" indent="0">
              <a:buNone/>
              <a:defRPr sz="3780"/>
            </a:lvl7pPr>
            <a:lvl8pPr marL="13441680" indent="0">
              <a:buNone/>
              <a:defRPr sz="3780"/>
            </a:lvl8pPr>
            <a:lvl9pPr marL="15361920" indent="0">
              <a:buNone/>
              <a:defRPr sz="37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grpSp>
        <p:nvGrpSpPr>
          <p:cNvPr id="8" name="Group 7"/>
          <p:cNvGrpSpPr>
            <a:grpSpLocks noChangeAspect="1"/>
          </p:cNvGrpSpPr>
          <p:nvPr/>
        </p:nvGrpSpPr>
        <p:grpSpPr>
          <a:xfrm>
            <a:off x="47887245" y="29902469"/>
            <a:ext cx="1920240" cy="219456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a:defRPr/>
            </a:pPr>
            <a:fld id="{DA5906B9-684D-4CA4-82E8-5524D908368B}" type="slidenum">
              <a:rPr lang="en-US" smtClean="0"/>
              <a:pPr>
                <a:defRPr/>
              </a:pPr>
              <a:t>‹#›</a:t>
            </a:fld>
            <a:endParaRPr lang="en-US" dirty="0"/>
          </a:p>
        </p:txBody>
      </p:sp>
    </p:spTree>
    <p:extLst>
      <p:ext uri="{BB962C8B-B14F-4D97-AF65-F5344CB8AC3E}">
        <p14:creationId xmlns:p14="http://schemas.microsoft.com/office/powerpoint/2010/main" val="172656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93362" y="2326234"/>
            <a:ext cx="42245280" cy="772485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493362" y="10182758"/>
            <a:ext cx="42245280" cy="194438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450581" y="30109366"/>
            <a:ext cx="13748918" cy="1752600"/>
          </a:xfrm>
          <a:prstGeom prst="rect">
            <a:avLst/>
          </a:prstGeom>
        </p:spPr>
        <p:txBody>
          <a:bodyPr vert="horz" lIns="91440" tIns="45720" rIns="91440" bIns="45720" rtlCol="0" anchor="ctr"/>
          <a:lstStyle>
            <a:lvl1pPr algn="r">
              <a:defRPr sz="4620">
                <a:solidFill>
                  <a:schemeClr val="tx2"/>
                </a:solidFill>
              </a:defRPr>
            </a:lvl1pPr>
          </a:lstStyle>
          <a:p>
            <a:pPr>
              <a:defRPr/>
            </a:pPr>
            <a:endParaRPr lang="en-US" dirty="0"/>
          </a:p>
        </p:txBody>
      </p:sp>
      <p:sp>
        <p:nvSpPr>
          <p:cNvPr id="5" name="Footer Placeholder 4"/>
          <p:cNvSpPr>
            <a:spLocks noGrp="1"/>
          </p:cNvSpPr>
          <p:nvPr>
            <p:ph type="ftr" sz="quarter" idx="3"/>
          </p:nvPr>
        </p:nvSpPr>
        <p:spPr>
          <a:xfrm>
            <a:off x="4570171" y="30109366"/>
            <a:ext cx="26576122" cy="1752600"/>
          </a:xfrm>
          <a:prstGeom prst="rect">
            <a:avLst/>
          </a:prstGeom>
        </p:spPr>
        <p:txBody>
          <a:bodyPr vert="horz" lIns="91440" tIns="45720" rIns="91440" bIns="45720" rtlCol="0" anchor="ctr"/>
          <a:lstStyle>
            <a:lvl1pPr algn="l">
              <a:defRPr sz="4620">
                <a:solidFill>
                  <a:schemeClr val="tx2"/>
                </a:solidFill>
              </a:defRPr>
            </a:lvl1pPr>
          </a:lstStyle>
          <a:p>
            <a:pPr>
              <a:defRPr/>
            </a:pPr>
            <a:endParaRPr lang="en-US" dirty="0"/>
          </a:p>
        </p:txBody>
      </p:sp>
      <p:grpSp>
        <p:nvGrpSpPr>
          <p:cNvPr id="7" name="Group 6"/>
          <p:cNvGrpSpPr>
            <a:grpSpLocks noChangeAspect="1"/>
          </p:cNvGrpSpPr>
          <p:nvPr/>
        </p:nvGrpSpPr>
        <p:grpSpPr>
          <a:xfrm>
            <a:off x="47887245" y="29902469"/>
            <a:ext cx="1920240" cy="219456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47506738" y="30109366"/>
            <a:ext cx="2688336" cy="1752600"/>
          </a:xfrm>
          <a:prstGeom prst="rect">
            <a:avLst/>
          </a:prstGeom>
        </p:spPr>
        <p:txBody>
          <a:bodyPr vert="horz" lIns="91440" tIns="45720" rIns="91440" bIns="45720" rtlCol="0" anchor="ctr"/>
          <a:lstStyle>
            <a:lvl1pPr algn="ctr">
              <a:defRPr sz="5880" b="1">
                <a:solidFill>
                  <a:srgbClr val="FFFFFF"/>
                </a:solidFill>
                <a:latin typeface="+mj-lt"/>
              </a:defRPr>
            </a:lvl1pPr>
          </a:lstStyle>
          <a:p>
            <a:pPr>
              <a:defRPr/>
            </a:pPr>
            <a:fld id="{0159E5DC-1713-44E9-ADBB-5A2F1C795A60}" type="slidenum">
              <a:rPr lang="en-US" smtClean="0"/>
              <a:pPr>
                <a:defRPr/>
              </a:pPr>
              <a:t>‹#›</a:t>
            </a:fld>
            <a:endParaRPr lang="en-US" dirty="0"/>
          </a:p>
        </p:txBody>
      </p:sp>
    </p:spTree>
    <p:extLst>
      <p:ext uri="{BB962C8B-B14F-4D97-AF65-F5344CB8AC3E}">
        <p14:creationId xmlns:p14="http://schemas.microsoft.com/office/powerpoint/2010/main" val="394250306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3840480" rtl="0" eaLnBrk="1" latinLnBrk="0" hangingPunct="1">
        <a:lnSpc>
          <a:spcPct val="90000"/>
        </a:lnSpc>
        <a:spcBef>
          <a:spcPct val="0"/>
        </a:spcBef>
        <a:buNone/>
        <a:defRPr sz="2268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768096" indent="-768096" algn="l" defTabSz="3840480" rtl="0" eaLnBrk="1" latinLnBrk="0" hangingPunct="1">
        <a:lnSpc>
          <a:spcPct val="90000"/>
        </a:lnSpc>
        <a:spcBef>
          <a:spcPts val="5040"/>
        </a:spcBef>
        <a:buClr>
          <a:schemeClr val="accent1">
            <a:lumMod val="75000"/>
          </a:schemeClr>
        </a:buClr>
        <a:buSzPct val="85000"/>
        <a:buFont typeface="Wingdings" pitchFamily="2" charset="2"/>
        <a:buChar char="§"/>
        <a:defRPr sz="8400" kern="1200">
          <a:solidFill>
            <a:schemeClr val="tx1"/>
          </a:solidFill>
          <a:latin typeface="+mn-lt"/>
          <a:ea typeface="+mn-ea"/>
          <a:cs typeface="+mn-cs"/>
        </a:defRPr>
      </a:lvl1pPr>
      <a:lvl2pPr marL="1920240" indent="-768096" algn="l" defTabSz="3840480" rtl="0" eaLnBrk="1" latinLnBrk="0" hangingPunct="1">
        <a:lnSpc>
          <a:spcPct val="90000"/>
        </a:lnSpc>
        <a:spcBef>
          <a:spcPts val="1680"/>
        </a:spcBef>
        <a:spcAft>
          <a:spcPts val="840"/>
        </a:spcAft>
        <a:buClr>
          <a:schemeClr val="accent1">
            <a:lumMod val="75000"/>
          </a:schemeClr>
        </a:buClr>
        <a:buSzPct val="85000"/>
        <a:buFont typeface="Wingdings" pitchFamily="2" charset="2"/>
        <a:buChar char="§"/>
        <a:defRPr sz="7560" kern="1200">
          <a:solidFill>
            <a:schemeClr val="tx1"/>
          </a:solidFill>
          <a:latin typeface="+mn-lt"/>
          <a:ea typeface="+mn-ea"/>
          <a:cs typeface="+mn-cs"/>
        </a:defRPr>
      </a:lvl2pPr>
      <a:lvl3pPr marL="3072384" indent="-768096" algn="l" defTabSz="3840480" rtl="0" eaLnBrk="1" latinLnBrk="0" hangingPunct="1">
        <a:lnSpc>
          <a:spcPct val="90000"/>
        </a:lnSpc>
        <a:spcBef>
          <a:spcPts val="1680"/>
        </a:spcBef>
        <a:spcAft>
          <a:spcPts val="840"/>
        </a:spcAft>
        <a:buClr>
          <a:schemeClr val="accent1">
            <a:lumMod val="75000"/>
          </a:schemeClr>
        </a:buClr>
        <a:buSzPct val="85000"/>
        <a:buFont typeface="Wingdings" pitchFamily="2" charset="2"/>
        <a:buChar char="§"/>
        <a:defRPr sz="6720" kern="1200">
          <a:solidFill>
            <a:schemeClr val="tx1"/>
          </a:solidFill>
          <a:latin typeface="+mn-lt"/>
          <a:ea typeface="+mn-ea"/>
          <a:cs typeface="+mn-cs"/>
        </a:defRPr>
      </a:lvl3pPr>
      <a:lvl4pPr marL="4224528" indent="-768096" algn="l" defTabSz="3840480" rtl="0" eaLnBrk="1" latinLnBrk="0" hangingPunct="1">
        <a:lnSpc>
          <a:spcPct val="90000"/>
        </a:lnSpc>
        <a:spcBef>
          <a:spcPts val="1680"/>
        </a:spcBef>
        <a:spcAft>
          <a:spcPts val="840"/>
        </a:spcAft>
        <a:buClr>
          <a:schemeClr val="accent1">
            <a:lumMod val="75000"/>
          </a:schemeClr>
        </a:buClr>
        <a:buSzPct val="85000"/>
        <a:buFont typeface="Wingdings" pitchFamily="2" charset="2"/>
        <a:buChar char="§"/>
        <a:defRPr sz="6720" kern="1200">
          <a:solidFill>
            <a:schemeClr val="tx1"/>
          </a:solidFill>
          <a:latin typeface="+mn-lt"/>
          <a:ea typeface="+mn-ea"/>
          <a:cs typeface="+mn-cs"/>
        </a:defRPr>
      </a:lvl4pPr>
      <a:lvl5pPr marL="5376672" indent="-768096" algn="l" defTabSz="3840480" rtl="0" eaLnBrk="1" latinLnBrk="0" hangingPunct="1">
        <a:lnSpc>
          <a:spcPct val="90000"/>
        </a:lnSpc>
        <a:spcBef>
          <a:spcPts val="1680"/>
        </a:spcBef>
        <a:spcAft>
          <a:spcPts val="840"/>
        </a:spcAft>
        <a:buClr>
          <a:schemeClr val="accent1">
            <a:lumMod val="75000"/>
          </a:schemeClr>
        </a:buClr>
        <a:buSzPct val="85000"/>
        <a:buFont typeface="Wingdings" pitchFamily="2" charset="2"/>
        <a:buChar char="§"/>
        <a:defRPr sz="6720" kern="1200">
          <a:solidFill>
            <a:schemeClr val="tx1"/>
          </a:solidFill>
          <a:latin typeface="+mn-lt"/>
          <a:ea typeface="+mn-ea"/>
          <a:cs typeface="+mn-cs"/>
        </a:defRPr>
      </a:lvl5pPr>
      <a:lvl6pPr marL="6720000" indent="-960120" algn="l" defTabSz="3840480" rtl="0" eaLnBrk="1" latinLnBrk="0" hangingPunct="1">
        <a:lnSpc>
          <a:spcPct val="90000"/>
        </a:lnSpc>
        <a:spcBef>
          <a:spcPts val="1680"/>
        </a:spcBef>
        <a:spcAft>
          <a:spcPts val="840"/>
        </a:spcAft>
        <a:buClr>
          <a:schemeClr val="accent1">
            <a:lumMod val="75000"/>
          </a:schemeClr>
        </a:buClr>
        <a:buSzPct val="85000"/>
        <a:buFont typeface="Wingdings" pitchFamily="2" charset="2"/>
        <a:buChar char="§"/>
        <a:defRPr sz="6720" kern="1200">
          <a:solidFill>
            <a:schemeClr val="tx1"/>
          </a:solidFill>
          <a:latin typeface="+mn-lt"/>
          <a:ea typeface="+mn-ea"/>
          <a:cs typeface="+mn-cs"/>
        </a:defRPr>
      </a:lvl6pPr>
      <a:lvl7pPr marL="7980000" indent="-960120" algn="l" defTabSz="3840480" rtl="0" eaLnBrk="1" latinLnBrk="0" hangingPunct="1">
        <a:lnSpc>
          <a:spcPct val="90000"/>
        </a:lnSpc>
        <a:spcBef>
          <a:spcPts val="1680"/>
        </a:spcBef>
        <a:spcAft>
          <a:spcPts val="840"/>
        </a:spcAft>
        <a:buClr>
          <a:schemeClr val="accent1">
            <a:lumMod val="75000"/>
          </a:schemeClr>
        </a:buClr>
        <a:buSzPct val="85000"/>
        <a:buFont typeface="Wingdings" pitchFamily="2" charset="2"/>
        <a:buChar char="§"/>
        <a:defRPr sz="6720" kern="1200">
          <a:solidFill>
            <a:schemeClr val="tx1"/>
          </a:solidFill>
          <a:latin typeface="+mn-lt"/>
          <a:ea typeface="+mn-ea"/>
          <a:cs typeface="+mn-cs"/>
        </a:defRPr>
      </a:lvl7pPr>
      <a:lvl8pPr marL="9240000" indent="-960120" algn="l" defTabSz="3840480" rtl="0" eaLnBrk="1" latinLnBrk="0" hangingPunct="1">
        <a:lnSpc>
          <a:spcPct val="90000"/>
        </a:lnSpc>
        <a:spcBef>
          <a:spcPts val="1680"/>
        </a:spcBef>
        <a:spcAft>
          <a:spcPts val="840"/>
        </a:spcAft>
        <a:buClr>
          <a:schemeClr val="accent1">
            <a:lumMod val="75000"/>
          </a:schemeClr>
        </a:buClr>
        <a:buSzPct val="85000"/>
        <a:buFont typeface="Wingdings" pitchFamily="2" charset="2"/>
        <a:buChar char="§"/>
        <a:defRPr sz="6720" kern="1200">
          <a:solidFill>
            <a:schemeClr val="tx1"/>
          </a:solidFill>
          <a:latin typeface="+mn-lt"/>
          <a:ea typeface="+mn-ea"/>
          <a:cs typeface="+mn-cs"/>
        </a:defRPr>
      </a:lvl8pPr>
      <a:lvl9pPr marL="10500000" indent="-960120" algn="l" defTabSz="3840480" rtl="0" eaLnBrk="1" latinLnBrk="0" hangingPunct="1">
        <a:lnSpc>
          <a:spcPct val="90000"/>
        </a:lnSpc>
        <a:spcBef>
          <a:spcPts val="1680"/>
        </a:spcBef>
        <a:spcAft>
          <a:spcPts val="840"/>
        </a:spcAft>
        <a:buClr>
          <a:schemeClr val="accent1">
            <a:lumMod val="75000"/>
          </a:schemeClr>
        </a:buClr>
        <a:buSzPct val="85000"/>
        <a:buFont typeface="Wingdings" pitchFamily="2" charset="2"/>
        <a:buChar char="§"/>
        <a:defRPr sz="672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png"/><Relationship Id="rId3" Type="http://schemas.openxmlformats.org/officeDocument/2006/relationships/image" Target="../media/image5.png"/><Relationship Id="rId7" Type="http://schemas.microsoft.com/office/2007/relationships/hdphoto" Target="../media/hdphoto3.wdp"/><Relationship Id="rId12" Type="http://schemas.openxmlformats.org/officeDocument/2006/relationships/image" Target="../media/image12.jpeg"/><Relationship Id="rId2" Type="http://schemas.openxmlformats.org/officeDocument/2006/relationships/notesSlide" Target="../notesSlides/notesSlide1.xml"/><Relationship Id="rId16"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1.png"/><Relationship Id="rId5" Type="http://schemas.openxmlformats.org/officeDocument/2006/relationships/image" Target="../media/image7.png"/><Relationship Id="rId15" Type="http://schemas.openxmlformats.org/officeDocument/2006/relationships/chart" Target="../charts/chart1.xml"/><Relationship Id="rId10" Type="http://schemas.openxmlformats.org/officeDocument/2006/relationships/image" Target="../media/image10.png"/><Relationship Id="rId4" Type="http://schemas.openxmlformats.org/officeDocument/2006/relationships/image" Target="../media/image6.png"/><Relationship Id="rId9" Type="http://schemas.microsoft.com/office/2007/relationships/hdphoto" Target="../media/hdphoto4.wdp"/><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6" name="TextBox 3"/>
          <p:cNvSpPr txBox="1">
            <a:spLocks noChangeArrowheads="1"/>
          </p:cNvSpPr>
          <p:nvPr/>
        </p:nvSpPr>
        <p:spPr bwMode="auto">
          <a:xfrm>
            <a:off x="2792343" y="3388402"/>
            <a:ext cx="47472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imes New Roman" charset="0"/>
              </a:defRPr>
            </a:lvl1pPr>
            <a:lvl2pPr marL="742950" indent="-285750" eaLnBrk="0" hangingPunct="0">
              <a:defRPr sz="2600">
                <a:solidFill>
                  <a:schemeClr val="tx1"/>
                </a:solidFill>
                <a:latin typeface="Times New Roman" charset="0"/>
              </a:defRPr>
            </a:lvl2pPr>
            <a:lvl3pPr marL="1143000" indent="-228600" eaLnBrk="0" hangingPunct="0">
              <a:defRPr sz="2600">
                <a:solidFill>
                  <a:schemeClr val="tx1"/>
                </a:solidFill>
                <a:latin typeface="Times New Roman" charset="0"/>
              </a:defRPr>
            </a:lvl3pPr>
            <a:lvl4pPr marL="1600200" indent="-228600" eaLnBrk="0" hangingPunct="0">
              <a:defRPr sz="2600">
                <a:solidFill>
                  <a:schemeClr val="tx1"/>
                </a:solidFill>
                <a:latin typeface="Times New Roman" charset="0"/>
              </a:defRPr>
            </a:lvl4pPr>
            <a:lvl5pPr marL="2057400" indent="-228600" eaLnBrk="0" hangingPunct="0">
              <a:defRPr sz="2600">
                <a:solidFill>
                  <a:schemeClr val="tx1"/>
                </a:solidFill>
                <a:latin typeface="Times New Roman" charset="0"/>
              </a:defRPr>
            </a:lvl5pPr>
            <a:lvl6pPr marL="2514600" indent="-228600" eaLnBrk="0" fontAlgn="base" hangingPunct="0">
              <a:spcBef>
                <a:spcPct val="0"/>
              </a:spcBef>
              <a:spcAft>
                <a:spcPct val="0"/>
              </a:spcAft>
              <a:defRPr sz="2600">
                <a:solidFill>
                  <a:schemeClr val="tx1"/>
                </a:solidFill>
                <a:latin typeface="Times New Roman" charset="0"/>
              </a:defRPr>
            </a:lvl6pPr>
            <a:lvl7pPr marL="2971800" indent="-228600" eaLnBrk="0" fontAlgn="base" hangingPunct="0">
              <a:spcBef>
                <a:spcPct val="0"/>
              </a:spcBef>
              <a:spcAft>
                <a:spcPct val="0"/>
              </a:spcAft>
              <a:defRPr sz="2600">
                <a:solidFill>
                  <a:schemeClr val="tx1"/>
                </a:solidFill>
                <a:latin typeface="Times New Roman" charset="0"/>
              </a:defRPr>
            </a:lvl7pPr>
            <a:lvl8pPr marL="3429000" indent="-228600" eaLnBrk="0" fontAlgn="base" hangingPunct="0">
              <a:spcBef>
                <a:spcPct val="0"/>
              </a:spcBef>
              <a:spcAft>
                <a:spcPct val="0"/>
              </a:spcAft>
              <a:defRPr sz="2600">
                <a:solidFill>
                  <a:schemeClr val="tx1"/>
                </a:solidFill>
                <a:latin typeface="Times New Roman" charset="0"/>
              </a:defRPr>
            </a:lvl8pPr>
            <a:lvl9pPr marL="3886200" indent="-228600" eaLnBrk="0" fontAlgn="base" hangingPunct="0">
              <a:spcBef>
                <a:spcPct val="0"/>
              </a:spcBef>
              <a:spcAft>
                <a:spcPct val="0"/>
              </a:spcAft>
              <a:defRPr sz="2600">
                <a:solidFill>
                  <a:schemeClr val="tx1"/>
                </a:solidFill>
                <a:latin typeface="Times New Roman" charset="0"/>
              </a:defRPr>
            </a:lvl9pPr>
          </a:lstStyle>
          <a:p>
            <a:pPr algn="ctr"/>
            <a:r>
              <a:rPr lang="en-CA" sz="5600" b="1" u="sng" dirty="0" smtClean="0">
                <a:latin typeface="Helvetica" panose="020B0604020202030204" pitchFamily="34" charset="0"/>
              </a:rPr>
              <a:t>Velly, A.M</a:t>
            </a:r>
            <a:r>
              <a:rPr lang="en-CA" sz="5600" b="1" dirty="0" smtClean="0">
                <a:latin typeface="Helvetica" panose="020B0604020202030204" pitchFamily="34" charset="0"/>
              </a:rPr>
              <a:t>.,</a:t>
            </a:r>
            <a:r>
              <a:rPr lang="en-CA" sz="5600" b="1" baseline="30000" dirty="0" smtClean="0">
                <a:latin typeface="Helvetica" panose="020B0604020202030204" pitchFamily="34" charset="0"/>
              </a:rPr>
              <a:t>1,2</a:t>
            </a:r>
            <a:r>
              <a:rPr lang="en-CA" sz="5600" b="1" dirty="0" smtClean="0">
                <a:latin typeface="Helvetica" panose="020B0604020202030204" pitchFamily="34" charset="0"/>
              </a:rPr>
              <a:t> Ahmed, A.S.,</a:t>
            </a:r>
            <a:r>
              <a:rPr lang="en-CA" sz="5600" b="1" baseline="30000" dirty="0" smtClean="0">
                <a:latin typeface="Helvetica" panose="020B0604020202030204" pitchFamily="34" charset="0"/>
              </a:rPr>
              <a:t>1 </a:t>
            </a:r>
            <a:r>
              <a:rPr lang="en-CA" sz="5600" b="1" dirty="0" smtClean="0">
                <a:latin typeface="Helvetica" panose="020B0604020202030204" pitchFamily="34" charset="0"/>
              </a:rPr>
              <a:t>Fricton J.R.,</a:t>
            </a:r>
            <a:r>
              <a:rPr lang="en-CA" sz="5600" b="1" baseline="30000" dirty="0" smtClean="0">
                <a:latin typeface="Helvetica" panose="020B0604020202030204" pitchFamily="34" charset="0"/>
              </a:rPr>
              <a:t>3</a:t>
            </a:r>
            <a:r>
              <a:rPr lang="en-CA" sz="5600" b="1" dirty="0" smtClean="0">
                <a:latin typeface="Helvetica" panose="020B0604020202030204" pitchFamily="34" charset="0"/>
              </a:rPr>
              <a:t> Gornitsky M.,</a:t>
            </a:r>
            <a:r>
              <a:rPr lang="en-CA" sz="5600" b="1" baseline="30000" dirty="0" smtClean="0">
                <a:latin typeface="Helvetica" panose="020B0604020202030204" pitchFamily="34" charset="0"/>
              </a:rPr>
              <a:t>1,2</a:t>
            </a:r>
            <a:r>
              <a:rPr lang="en-CA" sz="5600" b="1" dirty="0" smtClean="0">
                <a:latin typeface="Helvetica" panose="020B0604020202030204" pitchFamily="34" charset="0"/>
              </a:rPr>
              <a:t> Kang, W.</a:t>
            </a:r>
            <a:r>
              <a:rPr lang="en-CA" sz="5600" b="1" baseline="30000" dirty="0" smtClean="0">
                <a:latin typeface="Helvetica" panose="020B0604020202030204" pitchFamily="34" charset="0"/>
              </a:rPr>
              <a:t>3</a:t>
            </a:r>
            <a:r>
              <a:rPr lang="en-CA" sz="5600" b="1" dirty="0" smtClean="0">
                <a:latin typeface="Helvetica" panose="020B0604020202030204" pitchFamily="34" charset="0"/>
              </a:rPr>
              <a:t>,  Lenton, P.A.</a:t>
            </a:r>
            <a:r>
              <a:rPr lang="en-CA" sz="5600" b="1" baseline="30000" dirty="0" smtClean="0">
                <a:latin typeface="Helvetica" panose="020B0604020202030204" pitchFamily="34" charset="0"/>
              </a:rPr>
              <a:t>3</a:t>
            </a:r>
            <a:r>
              <a:rPr lang="en-CA" sz="5400" b="1" dirty="0" smtClean="0">
                <a:latin typeface="Helvetica" panose="020B0604020202030204" pitchFamily="34" charset="0"/>
              </a:rPr>
              <a:t> </a:t>
            </a:r>
            <a:endParaRPr lang="en-US" sz="5400" b="1" dirty="0" smtClean="0">
              <a:latin typeface="Helvetica" panose="020B0604020202030204" pitchFamily="34" charset="0"/>
            </a:endParaRPr>
          </a:p>
          <a:p>
            <a:pPr algn="ctr"/>
            <a:r>
              <a:rPr lang="en-CA" sz="4400" b="1" baseline="30000" dirty="0" smtClean="0">
                <a:latin typeface="Helvetica" panose="020B0604020202030204" pitchFamily="34" charset="0"/>
              </a:rPr>
              <a:t>1 </a:t>
            </a:r>
            <a:r>
              <a:rPr lang="en-CA" sz="4400" b="1" dirty="0" smtClean="0">
                <a:latin typeface="Helvetica" panose="020B0604020202030204" pitchFamily="34" charset="0"/>
              </a:rPr>
              <a:t>Faculty </a:t>
            </a:r>
            <a:r>
              <a:rPr lang="en-CA" sz="4400" b="1" dirty="0">
                <a:latin typeface="Helvetica" panose="020B0604020202030204" pitchFamily="34" charset="0"/>
              </a:rPr>
              <a:t>of Dentistry, McGill University </a:t>
            </a:r>
            <a:r>
              <a:rPr lang="en-CA" sz="4400" b="1" dirty="0" smtClean="0">
                <a:latin typeface="Helvetica" panose="020B0604020202030204" pitchFamily="34" charset="0"/>
              </a:rPr>
              <a:t>(Canada), </a:t>
            </a:r>
            <a:r>
              <a:rPr lang="en-CA" sz="4400" b="1" baseline="30000" dirty="0" smtClean="0">
                <a:latin typeface="Helvetica" panose="020B0604020202030204" pitchFamily="34" charset="0"/>
              </a:rPr>
              <a:t>2 </a:t>
            </a:r>
            <a:r>
              <a:rPr lang="en-CA" sz="4400" b="1" dirty="0" smtClean="0">
                <a:latin typeface="Helvetica" panose="020B0604020202030204" pitchFamily="34" charset="0"/>
              </a:rPr>
              <a:t>Department </a:t>
            </a:r>
            <a:r>
              <a:rPr lang="en-CA" sz="4400" b="1" dirty="0">
                <a:latin typeface="Helvetica" panose="020B0604020202030204" pitchFamily="34" charset="0"/>
              </a:rPr>
              <a:t>of Dentistry, Jewish General </a:t>
            </a:r>
            <a:r>
              <a:rPr lang="en-CA" sz="4400" b="1" dirty="0" smtClean="0">
                <a:latin typeface="Helvetica" panose="020B0604020202030204" pitchFamily="34" charset="0"/>
              </a:rPr>
              <a:t>Hospital (Canada),  </a:t>
            </a:r>
          </a:p>
          <a:p>
            <a:pPr algn="ctr"/>
            <a:r>
              <a:rPr lang="en-CA" sz="4400" b="1" baseline="30000" dirty="0" smtClean="0">
                <a:latin typeface="Helvetica" panose="020B0604020202030204" pitchFamily="34" charset="0"/>
              </a:rPr>
              <a:t>3 </a:t>
            </a:r>
            <a:r>
              <a:rPr lang="en-CA" sz="4400" b="1" dirty="0" smtClean="0">
                <a:latin typeface="Helvetica" panose="020B0604020202030204" pitchFamily="34" charset="0"/>
              </a:rPr>
              <a:t>School </a:t>
            </a:r>
            <a:r>
              <a:rPr lang="en-CA" sz="4400" b="1" dirty="0">
                <a:latin typeface="Helvetica" panose="020B0604020202030204" pitchFamily="34" charset="0"/>
              </a:rPr>
              <a:t>of Dentistry, University of Minnesota </a:t>
            </a:r>
            <a:r>
              <a:rPr lang="en-CA" sz="4400" b="1" dirty="0" smtClean="0">
                <a:latin typeface="Helvetica" panose="020B0604020202030204" pitchFamily="34" charset="0"/>
              </a:rPr>
              <a:t>(United </a:t>
            </a:r>
            <a:r>
              <a:rPr lang="en-CA" sz="4400" b="1" dirty="0">
                <a:latin typeface="Helvetica" panose="020B0604020202030204" pitchFamily="34" charset="0"/>
              </a:rPr>
              <a:t>States)</a:t>
            </a:r>
            <a:endParaRPr lang="en-US" sz="4400" b="1" dirty="0">
              <a:latin typeface="Helvetica" panose="020B0604020202030204" pitchFamily="34" charset="0"/>
            </a:endParaRPr>
          </a:p>
        </p:txBody>
      </p:sp>
      <p:sp>
        <p:nvSpPr>
          <p:cNvPr id="2089" name="TextBox 6"/>
          <p:cNvSpPr txBox="1">
            <a:spLocks noChangeArrowheads="1"/>
          </p:cNvSpPr>
          <p:nvPr/>
        </p:nvSpPr>
        <p:spPr bwMode="auto">
          <a:xfrm>
            <a:off x="931688" y="24793085"/>
            <a:ext cx="15540037" cy="790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0" tIns="360000" rIns="360000" bIns="360000">
            <a:spAutoFit/>
          </a:bodyPr>
          <a:lstStyle>
            <a:defPPr>
              <a:defRPr lang="en-US"/>
            </a:defPPr>
            <a:lvl1pPr eaLnBrk="1" hangingPunct="1">
              <a:lnSpc>
                <a:spcPts val="4000"/>
              </a:lnSpc>
              <a:defRPr sz="3200">
                <a:solidFill>
                  <a:prstClr val="black"/>
                </a:solidFill>
                <a:latin typeface="Helvetica" panose="020B0604020202030204" pitchFamily="34" charset="0"/>
                <a:ea typeface="Verdana" panose="020B0604030504040204" pitchFamily="34" charset="0"/>
                <a:cs typeface="Verdana" panose="020B0604030504040204"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CA" b="1" dirty="0"/>
              <a:t>S</a:t>
            </a:r>
            <a:r>
              <a:rPr lang="en-CA" b="1" dirty="0" smtClean="0"/>
              <a:t>ubjects</a:t>
            </a:r>
            <a:r>
              <a:rPr lang="en-CA" dirty="0" smtClean="0"/>
              <a:t> </a:t>
            </a:r>
            <a:r>
              <a:rPr lang="en-CA" dirty="0"/>
              <a:t>were selected from the National Institute of Dental and Craniofacial Research’s Temporomandibular Joint Implant Registry and Repository. This database maintains clinical data and historical information about the subjects with TMD (cases n = 770) and without TMD </a:t>
            </a:r>
            <a:r>
              <a:rPr lang="en-CA" dirty="0" smtClean="0"/>
              <a:t>(controls </a:t>
            </a:r>
            <a:r>
              <a:rPr lang="en-CA" dirty="0"/>
              <a:t>n = 148). The </a:t>
            </a:r>
            <a:r>
              <a:rPr lang="en-CA" b="1" dirty="0"/>
              <a:t>diagnosis of TMD</a:t>
            </a:r>
            <a:r>
              <a:rPr lang="en-CA" dirty="0"/>
              <a:t> </a:t>
            </a:r>
            <a:r>
              <a:rPr lang="en-CA" dirty="0" smtClean="0"/>
              <a:t>was </a:t>
            </a:r>
            <a:r>
              <a:rPr lang="en-CA" dirty="0"/>
              <a:t>determined by clinical exam using a modified Craniomandibular Index (CMI). This instrument was redesigned to conform precisely to Research Diagnostic Criteria. </a:t>
            </a:r>
            <a:r>
              <a:rPr lang="en-CA" b="1" dirty="0" smtClean="0"/>
              <a:t>Data on </a:t>
            </a:r>
            <a:r>
              <a:rPr lang="en-CA" b="1" dirty="0"/>
              <a:t>non-painful comorbidities </a:t>
            </a:r>
            <a:r>
              <a:rPr lang="en-CA" dirty="0" smtClean="0"/>
              <a:t>were </a:t>
            </a:r>
            <a:r>
              <a:rPr lang="en-CA" dirty="0" smtClean="0"/>
              <a:t>collected by </a:t>
            </a:r>
            <a:r>
              <a:rPr lang="en-CA" dirty="0" smtClean="0"/>
              <a:t>a self-administered </a:t>
            </a:r>
            <a:r>
              <a:rPr lang="en-CA" dirty="0" smtClean="0"/>
              <a:t>questionnaire. </a:t>
            </a:r>
            <a:r>
              <a:rPr lang="en-CA" dirty="0" smtClean="0"/>
              <a:t>They include </a:t>
            </a:r>
            <a:r>
              <a:rPr lang="en-CA" dirty="0"/>
              <a:t>cardiovascular </a:t>
            </a:r>
            <a:r>
              <a:rPr lang="en-CA" dirty="0" smtClean="0"/>
              <a:t>conditions </a:t>
            </a:r>
            <a:r>
              <a:rPr lang="en-CA" dirty="0"/>
              <a:t>(high blood pressure, </a:t>
            </a:r>
            <a:r>
              <a:rPr lang="en-CA" dirty="0" smtClean="0"/>
              <a:t>angina, heart attack, mitral </a:t>
            </a:r>
            <a:r>
              <a:rPr lang="en-CA" dirty="0"/>
              <a:t>valve </a:t>
            </a:r>
            <a:r>
              <a:rPr lang="en-CA" dirty="0" smtClean="0"/>
              <a:t>prolapse, heart murmur </a:t>
            </a:r>
            <a:r>
              <a:rPr lang="en-CA" dirty="0" smtClean="0"/>
              <a:t>and stroke), </a:t>
            </a:r>
            <a:r>
              <a:rPr lang="en-CA" dirty="0"/>
              <a:t>allergy, pneumonia, and ear, nose and throat infections. All participants signed the consent </a:t>
            </a:r>
            <a:r>
              <a:rPr lang="en-CA" dirty="0" smtClean="0"/>
              <a:t>form and this </a:t>
            </a:r>
            <a:r>
              <a:rPr lang="en-CA" dirty="0"/>
              <a:t>study was approved by Institutional review board of the University of Minnesota and Jewish General Hospital. </a:t>
            </a:r>
            <a:r>
              <a:rPr lang="en-CA" dirty="0" smtClean="0"/>
              <a:t>Unconditional logistic regression analysis </a:t>
            </a:r>
            <a:r>
              <a:rPr lang="en-CA" dirty="0"/>
              <a:t>was used to assess the associations between TMD </a:t>
            </a:r>
            <a:r>
              <a:rPr lang="en-CA" dirty="0" smtClean="0"/>
              <a:t>pain </a:t>
            </a:r>
            <a:r>
              <a:rPr lang="en-CA" dirty="0"/>
              <a:t>and comorbidities (SAS version 9.3). </a:t>
            </a:r>
          </a:p>
        </p:txBody>
      </p:sp>
      <p:sp>
        <p:nvSpPr>
          <p:cNvPr id="5" name="TextBox 4"/>
          <p:cNvSpPr txBox="1"/>
          <p:nvPr/>
        </p:nvSpPr>
        <p:spPr>
          <a:xfrm>
            <a:off x="35197122" y="27357855"/>
            <a:ext cx="15166739" cy="4930215"/>
          </a:xfrm>
          <a:prstGeom prst="rect">
            <a:avLst/>
          </a:prstGeom>
          <a:noFill/>
        </p:spPr>
        <p:txBody>
          <a:bodyPr wrap="square" lIns="180000" tIns="180000" rIns="180000" bIns="180000" rtlCol="0">
            <a:spAutoFit/>
          </a:bodyPr>
          <a:lstStyle/>
          <a:p>
            <a:pPr marL="514350" indent="-514350">
              <a:lnSpc>
                <a:spcPts val="3800"/>
              </a:lnSpc>
              <a:spcBef>
                <a:spcPts val="600"/>
              </a:spcBef>
              <a:buFontTx/>
              <a:buAutoNum type="arabicPeriod"/>
            </a:pPr>
            <a:r>
              <a:rPr lang="en-CA" sz="2400" dirty="0">
                <a:latin typeface="Helvetica" panose="020B0604020202030204" pitchFamily="34" charset="0"/>
              </a:rPr>
              <a:t>Chen, H., </a:t>
            </a:r>
            <a:r>
              <a:rPr lang="en-CA" sz="2400" dirty="0" err="1">
                <a:latin typeface="Helvetica" panose="020B0604020202030204" pitchFamily="34" charset="0"/>
              </a:rPr>
              <a:t>Nackley</a:t>
            </a:r>
            <a:r>
              <a:rPr lang="en-CA" sz="2400" dirty="0">
                <a:latin typeface="Helvetica" panose="020B0604020202030204" pitchFamily="34" charset="0"/>
              </a:rPr>
              <a:t>, A., Miller V., </a:t>
            </a:r>
            <a:r>
              <a:rPr lang="en-CA" sz="2400" i="1" dirty="0">
                <a:latin typeface="Helvetica" panose="020B0604020202030204" pitchFamily="34" charset="0"/>
              </a:rPr>
              <a:t>et al</a:t>
            </a:r>
            <a:r>
              <a:rPr lang="en-CA" sz="2400" dirty="0">
                <a:latin typeface="Helvetica" panose="020B0604020202030204" pitchFamily="34" charset="0"/>
              </a:rPr>
              <a:t>. 2013. Multisystem Dysregulation in Painful </a:t>
            </a:r>
            <a:r>
              <a:rPr lang="en-CA" sz="2400" dirty="0" err="1">
                <a:latin typeface="Helvetica" panose="020B0604020202030204" pitchFamily="34" charset="0"/>
              </a:rPr>
              <a:t>Temporomandibular</a:t>
            </a:r>
            <a:r>
              <a:rPr lang="en-CA" sz="2400" dirty="0">
                <a:latin typeface="Helvetica" panose="020B0604020202030204" pitchFamily="34" charset="0"/>
              </a:rPr>
              <a:t> Disorders. </a:t>
            </a:r>
            <a:r>
              <a:rPr lang="en-US" sz="2400" i="1" dirty="0" smtClean="0">
                <a:latin typeface="Helvetica" panose="020B0604020202030204" pitchFamily="34" charset="0"/>
              </a:rPr>
              <a:t>J. Pain,</a:t>
            </a:r>
            <a:r>
              <a:rPr lang="en-US" sz="2400" dirty="0" smtClean="0">
                <a:latin typeface="Helvetica" panose="020B0604020202030204" pitchFamily="34" charset="0"/>
              </a:rPr>
              <a:t> </a:t>
            </a:r>
            <a:r>
              <a:rPr lang="en-US" sz="2400" dirty="0">
                <a:latin typeface="Helvetica" panose="020B0604020202030204" pitchFamily="34" charset="0"/>
              </a:rPr>
              <a:t>9: 983-996</a:t>
            </a:r>
            <a:r>
              <a:rPr lang="en-US" sz="2400" dirty="0" smtClean="0">
                <a:latin typeface="Helvetica" panose="020B0604020202030204" pitchFamily="34" charset="0"/>
              </a:rPr>
              <a:t>.</a:t>
            </a:r>
          </a:p>
          <a:p>
            <a:pPr marL="514350" indent="-514350">
              <a:lnSpc>
                <a:spcPts val="3800"/>
              </a:lnSpc>
              <a:spcBef>
                <a:spcPts val="600"/>
              </a:spcBef>
              <a:buFontTx/>
              <a:buAutoNum type="arabicPeriod"/>
            </a:pPr>
            <a:r>
              <a:rPr lang="en-US" sz="2400" dirty="0" err="1">
                <a:latin typeface="Helvetica" panose="020B0604020202030204" pitchFamily="34" charset="0"/>
              </a:rPr>
              <a:t>Maixner</a:t>
            </a:r>
            <a:r>
              <a:rPr lang="en-US" sz="2400" dirty="0">
                <a:latin typeface="Helvetica" panose="020B0604020202030204" pitchFamily="34" charset="0"/>
              </a:rPr>
              <a:t> </a:t>
            </a:r>
            <a:r>
              <a:rPr lang="en-US" sz="2400" dirty="0" smtClean="0">
                <a:latin typeface="Helvetica" panose="020B0604020202030204" pitchFamily="34" charset="0"/>
              </a:rPr>
              <a:t>W., </a:t>
            </a:r>
            <a:r>
              <a:rPr lang="en-US" sz="2400" dirty="0" err="1">
                <a:latin typeface="Helvetica" panose="020B0604020202030204" pitchFamily="34" charset="0"/>
              </a:rPr>
              <a:t>Diatchenko</a:t>
            </a:r>
            <a:r>
              <a:rPr lang="en-US" sz="2400" dirty="0">
                <a:latin typeface="Helvetica" panose="020B0604020202030204" pitchFamily="34" charset="0"/>
              </a:rPr>
              <a:t> </a:t>
            </a:r>
            <a:r>
              <a:rPr lang="en-US" sz="2400" dirty="0" smtClean="0">
                <a:latin typeface="Helvetica" panose="020B0604020202030204" pitchFamily="34" charset="0"/>
              </a:rPr>
              <a:t>L., </a:t>
            </a:r>
            <a:r>
              <a:rPr lang="en-US" sz="2400" dirty="0" err="1">
                <a:latin typeface="Helvetica" panose="020B0604020202030204" pitchFamily="34" charset="0"/>
              </a:rPr>
              <a:t>Dubner</a:t>
            </a:r>
            <a:r>
              <a:rPr lang="en-US" sz="2400" dirty="0">
                <a:latin typeface="Helvetica" panose="020B0604020202030204" pitchFamily="34" charset="0"/>
              </a:rPr>
              <a:t> R, </a:t>
            </a:r>
            <a:r>
              <a:rPr lang="en-US" sz="2400" dirty="0" err="1">
                <a:latin typeface="Helvetica" panose="020B0604020202030204" pitchFamily="34" charset="0"/>
              </a:rPr>
              <a:t>Fillingim</a:t>
            </a:r>
            <a:r>
              <a:rPr lang="en-US" sz="2400" dirty="0">
                <a:latin typeface="Helvetica" panose="020B0604020202030204" pitchFamily="34" charset="0"/>
              </a:rPr>
              <a:t> </a:t>
            </a:r>
            <a:r>
              <a:rPr lang="en-US" sz="2400" dirty="0" smtClean="0">
                <a:latin typeface="Helvetica" panose="020B0604020202030204" pitchFamily="34" charset="0"/>
              </a:rPr>
              <a:t>R.B., et al. 2011. Orofacial </a:t>
            </a:r>
            <a:r>
              <a:rPr lang="en-US" sz="2400" dirty="0">
                <a:latin typeface="Helvetica" panose="020B0604020202030204" pitchFamily="34" charset="0"/>
              </a:rPr>
              <a:t>pain prospective evaluation and risk assessment study--the OPPERA study. </a:t>
            </a:r>
            <a:r>
              <a:rPr lang="en-US" sz="2400" i="1" dirty="0" smtClean="0">
                <a:latin typeface="Helvetica" panose="020B0604020202030204" pitchFamily="34" charset="0"/>
              </a:rPr>
              <a:t>J. Pain</a:t>
            </a:r>
            <a:r>
              <a:rPr lang="en-US" sz="2400" dirty="0">
                <a:latin typeface="Helvetica" panose="020B0604020202030204" pitchFamily="34" charset="0"/>
              </a:rPr>
              <a:t>. </a:t>
            </a:r>
            <a:r>
              <a:rPr lang="en-US" sz="2400" dirty="0" smtClean="0">
                <a:latin typeface="Helvetica" panose="020B0604020202030204" pitchFamily="34" charset="0"/>
              </a:rPr>
              <a:t>2011;12: 4-11.</a:t>
            </a:r>
            <a:endParaRPr lang="en-US" sz="2400" dirty="0">
              <a:latin typeface="Helvetica" panose="020B0604020202030204" pitchFamily="34" charset="0"/>
            </a:endParaRPr>
          </a:p>
          <a:p>
            <a:pPr marL="514350" indent="-514350">
              <a:lnSpc>
                <a:spcPts val="3800"/>
              </a:lnSpc>
              <a:spcBef>
                <a:spcPts val="600"/>
              </a:spcBef>
              <a:buFontTx/>
              <a:buAutoNum type="arabicPeriod"/>
            </a:pPr>
            <a:r>
              <a:rPr lang="en-US" sz="2400" dirty="0" smtClean="0">
                <a:latin typeface="Helvetica" panose="020B0604020202030204" pitchFamily="34" charset="0"/>
              </a:rPr>
              <a:t>Greenspan J.D., Slade G.D., Bair E. </a:t>
            </a:r>
            <a:r>
              <a:rPr lang="en-US" sz="2400" i="1" dirty="0" smtClean="0">
                <a:latin typeface="Helvetica" panose="020B0604020202030204" pitchFamily="34" charset="0"/>
              </a:rPr>
              <a:t>et al</a:t>
            </a:r>
            <a:r>
              <a:rPr lang="en-US" sz="2400" dirty="0" smtClean="0">
                <a:latin typeface="Helvetica" panose="020B0604020202030204" pitchFamily="34" charset="0"/>
              </a:rPr>
              <a:t>. 2013. Pain Sensitivity and Autonomic Factors Associated with Development of TMD: The OPPERA Prospective Cohort Study. </a:t>
            </a:r>
            <a:r>
              <a:rPr lang="en-US" sz="2400" i="1" dirty="0" smtClean="0">
                <a:latin typeface="Helvetica" panose="020B0604020202030204" pitchFamily="34" charset="0"/>
              </a:rPr>
              <a:t>J. Pain</a:t>
            </a:r>
            <a:r>
              <a:rPr lang="en-US" sz="2400" i="1" dirty="0">
                <a:latin typeface="Helvetica" panose="020B0604020202030204" pitchFamily="34" charset="0"/>
              </a:rPr>
              <a:t>,</a:t>
            </a:r>
            <a:r>
              <a:rPr lang="en-US" sz="2400" dirty="0">
                <a:latin typeface="Helvetica" panose="020B0604020202030204" pitchFamily="34" charset="0"/>
              </a:rPr>
              <a:t> </a:t>
            </a:r>
            <a:r>
              <a:rPr lang="en-US" sz="2400" dirty="0" smtClean="0">
                <a:latin typeface="Helvetica" panose="020B0604020202030204" pitchFamily="34" charset="0"/>
              </a:rPr>
              <a:t>12: 63-74.</a:t>
            </a:r>
            <a:endParaRPr lang="en-US" sz="2400" dirty="0">
              <a:latin typeface="Helvetica" panose="020B0604020202030204" pitchFamily="34" charset="0"/>
            </a:endParaRPr>
          </a:p>
          <a:p>
            <a:pPr marL="514350" indent="-514350">
              <a:lnSpc>
                <a:spcPts val="3800"/>
              </a:lnSpc>
              <a:spcBef>
                <a:spcPts val="600"/>
              </a:spcBef>
              <a:buFontTx/>
              <a:buAutoNum type="arabicPeriod"/>
            </a:pPr>
            <a:r>
              <a:rPr lang="en-US" sz="2400" dirty="0" err="1" smtClean="0">
                <a:latin typeface="Helvetica" panose="020B0604020202030204" pitchFamily="34" charset="0"/>
              </a:rPr>
              <a:t>Orbach</a:t>
            </a:r>
            <a:r>
              <a:rPr lang="en-US" sz="2400" dirty="0" smtClean="0">
                <a:latin typeface="Helvetica" panose="020B0604020202030204" pitchFamily="34" charset="0"/>
              </a:rPr>
              <a:t>, R., </a:t>
            </a:r>
            <a:r>
              <a:rPr lang="en-US" sz="2400" dirty="0" err="1" smtClean="0">
                <a:latin typeface="Helvetica" panose="020B0604020202030204" pitchFamily="34" charset="0"/>
              </a:rPr>
              <a:t>Fillion</a:t>
            </a:r>
            <a:r>
              <a:rPr lang="en-US" sz="2400" dirty="0" smtClean="0">
                <a:latin typeface="Helvetica" panose="020B0604020202030204" pitchFamily="34" charset="0"/>
              </a:rPr>
              <a:t> R.B., </a:t>
            </a:r>
            <a:r>
              <a:rPr lang="en-US" sz="2400" dirty="0" err="1" smtClean="0">
                <a:latin typeface="Helvetica" panose="020B0604020202030204" pitchFamily="34" charset="0"/>
              </a:rPr>
              <a:t>Mulkey</a:t>
            </a:r>
            <a:r>
              <a:rPr lang="en-US" sz="2400" dirty="0" smtClean="0">
                <a:latin typeface="Helvetica" panose="020B0604020202030204" pitchFamily="34" charset="0"/>
              </a:rPr>
              <a:t> F. et al. 2011. Clinical Findings and Pain symptoms as Potential Risk Factors for Chronic TMD: Descriptive Data and Empirically Identified Domains from the OPPERA Case-Control Study. </a:t>
            </a:r>
            <a:r>
              <a:rPr lang="en-US" sz="2400" i="1" dirty="0" smtClean="0">
                <a:latin typeface="Helvetica" panose="020B0604020202030204" pitchFamily="34" charset="0"/>
              </a:rPr>
              <a:t>J Pain,</a:t>
            </a:r>
            <a:r>
              <a:rPr lang="en-US" sz="2400" dirty="0" smtClean="0">
                <a:latin typeface="Helvetica" panose="020B0604020202030204" pitchFamily="34" charset="0"/>
              </a:rPr>
              <a:t> 11: 27-45.</a:t>
            </a:r>
            <a:endParaRPr lang="en-CA" sz="2400" dirty="0">
              <a:latin typeface="Helvetica" panose="020B0604020202030204" pitchFamily="34" charset="0"/>
            </a:endParaRPr>
          </a:p>
        </p:txBody>
      </p:sp>
      <p:grpSp>
        <p:nvGrpSpPr>
          <p:cNvPr id="8" name="Group 7"/>
          <p:cNvGrpSpPr/>
          <p:nvPr/>
        </p:nvGrpSpPr>
        <p:grpSpPr>
          <a:xfrm>
            <a:off x="2297500" y="22565594"/>
            <a:ext cx="12808413" cy="4572000"/>
            <a:chOff x="1724478" y="22580073"/>
            <a:chExt cx="12808413" cy="457200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4478" y="22589258"/>
              <a:ext cx="5564947" cy="45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48815" y="22580073"/>
              <a:ext cx="578407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tangle 5"/>
          <p:cNvSpPr/>
          <p:nvPr/>
        </p:nvSpPr>
        <p:spPr>
          <a:xfrm>
            <a:off x="7677406" y="616742"/>
            <a:ext cx="35851589" cy="2979277"/>
          </a:xfrm>
          <a:prstGeom prst="rect">
            <a:avLst/>
          </a:prstGeom>
        </p:spPr>
        <p:txBody>
          <a:bodyPr wrap="square">
            <a:spAutoFit/>
          </a:bodyPr>
          <a:lstStyle/>
          <a:p>
            <a:pPr algn="ctr" defTabSz="4806472">
              <a:defRPr/>
            </a:pPr>
            <a:r>
              <a:rPr lang="en-CA" sz="8500" b="1" dirty="0">
                <a:latin typeface="Helvetica" panose="020B0604020202030204" pitchFamily="34" charset="0"/>
              </a:rPr>
              <a:t>The Association between Temporomandibular Disorders and Cardiovascular Disease, Allergy, Pneumonia and other Infections</a:t>
            </a:r>
            <a:endParaRPr lang="en-US" sz="8500" b="1" i="1" baseline="30000" dirty="0">
              <a:solidFill>
                <a:schemeClr val="bg1"/>
              </a:solidFill>
              <a:effectLst>
                <a:outerShdw blurRad="38100" dist="38100" dir="2700000" algn="tl">
                  <a:srgbClr val="000000"/>
                </a:outerShdw>
              </a:effectLst>
              <a:latin typeface="Helvetica" panose="020B0604020202030204" pitchFamily="34" charset="0"/>
            </a:endParaRPr>
          </a:p>
        </p:txBody>
      </p:sp>
      <p:sp>
        <p:nvSpPr>
          <p:cNvPr id="7" name="TextBox 6"/>
          <p:cNvSpPr txBox="1"/>
          <p:nvPr/>
        </p:nvSpPr>
        <p:spPr>
          <a:xfrm>
            <a:off x="17928290" y="6862538"/>
            <a:ext cx="15349821" cy="38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0" tIns="360000" rIns="360000" bIns="360000">
            <a:spAutoFit/>
          </a:bodyPr>
          <a:lstStyle>
            <a:defPPr>
              <a:defRPr lang="en-US"/>
            </a:defPPr>
            <a:lvl1pPr eaLnBrk="1" hangingPunct="1">
              <a:lnSpc>
                <a:spcPts val="4000"/>
              </a:lnSpc>
              <a:defRPr sz="3200">
                <a:solidFill>
                  <a:prstClr val="black"/>
                </a:solidFill>
                <a:latin typeface="Helvetica" panose="020B0604020202030204" pitchFamily="34" charset="0"/>
                <a:ea typeface="Verdana" panose="020B0604030504040204" pitchFamily="34" charset="0"/>
                <a:cs typeface="Verdana" panose="020B0604030504040204"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457200" indent="-457200">
              <a:buFont typeface="Arial" panose="020B0604020202020204" pitchFamily="34" charset="0"/>
              <a:buChar char="•"/>
            </a:pPr>
            <a:r>
              <a:rPr lang="en-CA" dirty="0"/>
              <a:t>The mean age of 767 TMD pain cases (mean 41.9, SD=14.7) was significantly different from the age of 148 controls (mean 34.2, SD = 13.8, </a:t>
            </a:r>
            <a:r>
              <a:rPr lang="en-CA" i="1" dirty="0" smtClean="0"/>
              <a:t>P</a:t>
            </a:r>
            <a:r>
              <a:rPr lang="en-CA" dirty="0" smtClean="0">
                <a:latin typeface="Georgia" panose="02040502050405020303" pitchFamily="18" charset="0"/>
              </a:rPr>
              <a:t> </a:t>
            </a:r>
            <a:r>
              <a:rPr lang="en-CA" dirty="0" smtClean="0"/>
              <a:t>&lt;.</a:t>
            </a:r>
            <a:r>
              <a:rPr lang="en-CA" dirty="0"/>
              <a:t>0001). </a:t>
            </a:r>
            <a:r>
              <a:rPr lang="en-CA" dirty="0" smtClean="0"/>
              <a:t>Females were in greater majority among cases </a:t>
            </a:r>
            <a:r>
              <a:rPr lang="en-CA" dirty="0"/>
              <a:t>(87%) than </a:t>
            </a:r>
            <a:r>
              <a:rPr lang="en-CA" dirty="0" smtClean="0"/>
              <a:t>controls </a:t>
            </a:r>
            <a:r>
              <a:rPr lang="en-CA" dirty="0"/>
              <a:t>(59%, </a:t>
            </a:r>
            <a:r>
              <a:rPr lang="en-CA" i="1" dirty="0" smtClean="0"/>
              <a:t>P</a:t>
            </a:r>
            <a:r>
              <a:rPr lang="en-CA" dirty="0" smtClean="0">
                <a:latin typeface="Georgia" panose="02040502050405020303" pitchFamily="18" charset="0"/>
              </a:rPr>
              <a:t> </a:t>
            </a:r>
            <a:r>
              <a:rPr lang="en-CA" dirty="0" smtClean="0"/>
              <a:t>&lt;.</a:t>
            </a:r>
            <a:r>
              <a:rPr lang="en-CA" dirty="0"/>
              <a:t>0001).  </a:t>
            </a:r>
          </a:p>
          <a:p>
            <a:pPr marL="457200" indent="-457200">
              <a:buFont typeface="Arial" panose="020B0604020202020204" pitchFamily="34" charset="0"/>
              <a:buChar char="•"/>
            </a:pPr>
            <a:r>
              <a:rPr lang="en-CA" dirty="0"/>
              <a:t>Non-painful comorbidities </a:t>
            </a:r>
            <a:r>
              <a:rPr lang="en-CA" dirty="0" smtClean="0"/>
              <a:t>were significantly </a:t>
            </a:r>
            <a:r>
              <a:rPr lang="en-CA" dirty="0"/>
              <a:t>more common among TMD pain cases than controls (</a:t>
            </a:r>
            <a:r>
              <a:rPr lang="en-CA" dirty="0" smtClean="0"/>
              <a:t>Figures 1 and 2). </a:t>
            </a:r>
            <a:endParaRPr lang="en-CA" dirty="0"/>
          </a:p>
        </p:txBody>
      </p:sp>
      <p:sp>
        <p:nvSpPr>
          <p:cNvPr id="46" name="TextBox 45"/>
          <p:cNvSpPr txBox="1"/>
          <p:nvPr/>
        </p:nvSpPr>
        <p:spPr>
          <a:xfrm>
            <a:off x="34811454" y="6862538"/>
            <a:ext cx="15938075" cy="2778875"/>
          </a:xfrm>
          <a:prstGeom prst="rect">
            <a:avLst/>
          </a:prstGeom>
          <a:noFill/>
        </p:spPr>
        <p:txBody>
          <a:bodyPr wrap="square" lIns="360000" tIns="360000" rIns="360000" bIns="360000" rtlCol="0">
            <a:spAutoFit/>
          </a:bodyPr>
          <a:lstStyle/>
          <a:p>
            <a:pPr marL="457200" indent="-457200" algn="just">
              <a:lnSpc>
                <a:spcPts val="4000"/>
              </a:lnSpc>
              <a:spcBef>
                <a:spcPts val="1200"/>
              </a:spcBef>
              <a:buFont typeface="Arial" panose="020B0604020202020204" pitchFamily="34" charset="0"/>
              <a:buChar char="•"/>
            </a:pPr>
            <a:r>
              <a:rPr lang="en-CA"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Patients </a:t>
            </a:r>
            <a:r>
              <a:rPr lang="en-CA" sz="3200" dirty="0">
                <a:solidFill>
                  <a:prstClr val="black"/>
                </a:solidFill>
                <a:latin typeface="Helvetica" panose="020B0604020202030204" pitchFamily="34" charset="0"/>
                <a:ea typeface="Verdana" panose="020B0604030504040204" pitchFamily="34" charset="0"/>
                <a:cs typeface="Verdana" panose="020B0604030504040204" pitchFamily="34" charset="0"/>
              </a:rPr>
              <a:t>with pneumonia (14%, </a:t>
            </a:r>
            <a:r>
              <a:rPr lang="en-CA" sz="3200" i="1"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P</a:t>
            </a:r>
            <a:r>
              <a:rPr lang="en-CA"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=0.003</a:t>
            </a:r>
            <a:r>
              <a:rPr lang="en-CA" sz="3200" dirty="0">
                <a:solidFill>
                  <a:prstClr val="black"/>
                </a:solidFill>
                <a:latin typeface="Helvetica" panose="020B0604020202030204" pitchFamily="34" charset="0"/>
                <a:ea typeface="Verdana" panose="020B0604030504040204" pitchFamily="34" charset="0"/>
                <a:cs typeface="Verdana" panose="020B0604030504040204" pitchFamily="34" charset="0"/>
              </a:rPr>
              <a:t>), ear, nose and throat infections (10%, </a:t>
            </a:r>
            <a:r>
              <a:rPr lang="en-CA" sz="3200" i="1"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P</a:t>
            </a:r>
            <a:r>
              <a:rPr lang="en-CA"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=0.002</a:t>
            </a:r>
            <a:r>
              <a:rPr lang="en-CA" sz="3200" dirty="0">
                <a:solidFill>
                  <a:prstClr val="black"/>
                </a:solidFill>
                <a:latin typeface="Helvetica" panose="020B0604020202030204" pitchFamily="34" charset="0"/>
                <a:ea typeface="Verdana" panose="020B0604030504040204" pitchFamily="34" charset="0"/>
                <a:cs typeface="Verdana" panose="020B0604030504040204" pitchFamily="34" charset="0"/>
              </a:rPr>
              <a:t>), allergy (17%, </a:t>
            </a:r>
            <a:r>
              <a:rPr lang="en-CA" sz="3200" i="1"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P</a:t>
            </a:r>
            <a:r>
              <a:rPr lang="en-CA"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=0.0005</a:t>
            </a:r>
            <a:r>
              <a:rPr lang="en-CA" sz="3200" dirty="0">
                <a:solidFill>
                  <a:prstClr val="black"/>
                </a:solidFill>
                <a:latin typeface="Helvetica" panose="020B0604020202030204" pitchFamily="34" charset="0"/>
                <a:ea typeface="Verdana" panose="020B0604030504040204" pitchFamily="34" charset="0"/>
                <a:cs typeface="Verdana" panose="020B0604030504040204" pitchFamily="34" charset="0"/>
              </a:rPr>
              <a:t>), and cardiovascular </a:t>
            </a:r>
            <a:r>
              <a:rPr lang="en-CA"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conditions </a:t>
            </a:r>
            <a:r>
              <a:rPr lang="en-CA" sz="3200" dirty="0">
                <a:solidFill>
                  <a:prstClr val="black"/>
                </a:solidFill>
                <a:latin typeface="Helvetica" panose="020B0604020202030204" pitchFamily="34" charset="0"/>
                <a:ea typeface="Verdana" panose="020B0604030504040204" pitchFamily="34" charset="0"/>
                <a:cs typeface="Verdana" panose="020B0604030504040204" pitchFamily="34" charset="0"/>
              </a:rPr>
              <a:t>(13%, </a:t>
            </a:r>
            <a:r>
              <a:rPr lang="en-CA" sz="3200" i="1"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P</a:t>
            </a:r>
            <a:r>
              <a:rPr lang="en-CA"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=0.008</a:t>
            </a:r>
            <a:r>
              <a:rPr lang="en-CA" sz="3200" dirty="0">
                <a:solidFill>
                  <a:prstClr val="black"/>
                </a:solidFill>
                <a:latin typeface="Helvetica" panose="020B0604020202030204" pitchFamily="34" charset="0"/>
                <a:ea typeface="Verdana" panose="020B0604030504040204" pitchFamily="34" charset="0"/>
                <a:cs typeface="Verdana" panose="020B0604030504040204" pitchFamily="34" charset="0"/>
              </a:rPr>
              <a:t>) had a </a:t>
            </a:r>
            <a:r>
              <a:rPr lang="en-CA"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significantly </a:t>
            </a:r>
            <a:r>
              <a:rPr lang="en-CA" sz="3200" dirty="0">
                <a:solidFill>
                  <a:prstClr val="black"/>
                </a:solidFill>
                <a:latin typeface="Helvetica" panose="020B0604020202030204" pitchFamily="34" charset="0"/>
                <a:ea typeface="Verdana" panose="020B0604030504040204" pitchFamily="34" charset="0"/>
                <a:cs typeface="Verdana" panose="020B0604030504040204" pitchFamily="34" charset="0"/>
              </a:rPr>
              <a:t>higher likelihood of </a:t>
            </a:r>
            <a:r>
              <a:rPr lang="en-CA" sz="3200" dirty="0">
                <a:solidFill>
                  <a:prstClr val="black"/>
                </a:solidFill>
                <a:latin typeface="Helvetica" panose="020B0604020202030204" pitchFamily="34" charset="0"/>
                <a:ea typeface="Verdana" panose="020B0604030504040204" pitchFamily="34" charset="0"/>
                <a:cs typeface="Verdana" panose="020B0604030504040204" pitchFamily="34" charset="0"/>
              </a:rPr>
              <a:t>tenderness </a:t>
            </a:r>
            <a:r>
              <a:rPr lang="en-CA"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of masticatory </a:t>
            </a:r>
            <a:r>
              <a:rPr lang="en-CA" sz="3200" dirty="0">
                <a:solidFill>
                  <a:prstClr val="black"/>
                </a:solidFill>
                <a:latin typeface="Helvetica" panose="020B0604020202030204" pitchFamily="34" charset="0"/>
                <a:ea typeface="Verdana" panose="020B0604030504040204" pitchFamily="34" charset="0"/>
                <a:cs typeface="Verdana" panose="020B0604030504040204" pitchFamily="34" charset="0"/>
              </a:rPr>
              <a:t>muscles </a:t>
            </a:r>
            <a:r>
              <a:rPr lang="en-CA"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than </a:t>
            </a:r>
            <a:r>
              <a:rPr lang="en-CA" sz="3200" dirty="0">
                <a:solidFill>
                  <a:prstClr val="black"/>
                </a:solidFill>
                <a:latin typeface="Helvetica" panose="020B0604020202030204" pitchFamily="34" charset="0"/>
                <a:ea typeface="Verdana" panose="020B0604030504040204" pitchFamily="34" charset="0"/>
                <a:cs typeface="Verdana" panose="020B0604030504040204" pitchFamily="34" charset="0"/>
              </a:rPr>
              <a:t>those without these </a:t>
            </a:r>
            <a:r>
              <a:rPr lang="en-CA"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comorbidities (Table 2).</a:t>
            </a:r>
          </a:p>
        </p:txBody>
      </p:sp>
      <p:sp>
        <p:nvSpPr>
          <p:cNvPr id="53" name="AutoShape 24"/>
          <p:cNvSpPr>
            <a:spLocks noChangeArrowheads="1"/>
          </p:cNvSpPr>
          <p:nvPr/>
        </p:nvSpPr>
        <p:spPr bwMode="auto">
          <a:xfrm>
            <a:off x="17706374" y="6016918"/>
            <a:ext cx="15793652" cy="914400"/>
          </a:xfrm>
          <a:prstGeom prst="rect">
            <a:avLst/>
          </a:prstGeom>
          <a:solidFill>
            <a:srgbClr val="C00000"/>
          </a:solidFill>
          <a:ln>
            <a:headEnd/>
            <a:tailEnd/>
          </a:ln>
        </p:spPr>
        <p:style>
          <a:lnRef idx="0">
            <a:schemeClr val="accent1"/>
          </a:lnRef>
          <a:fillRef idx="3">
            <a:schemeClr val="accent1"/>
          </a:fillRef>
          <a:effectRef idx="3">
            <a:schemeClr val="accent1"/>
          </a:effectRef>
          <a:fontRef idx="minor">
            <a:schemeClr val="lt1"/>
          </a:fontRef>
        </p:style>
        <p:txBody>
          <a:bodyPr lIns="43744" tIns="21118" rIns="43744" bIns="21118" anchor="ctr"/>
          <a:lstStyle/>
          <a:p>
            <a:pPr marL="457152" lvl="1" indent="0" algn="ctr" defTabSz="412709" eaLnBrk="0" hangingPunct="0">
              <a:defRPr/>
            </a:pPr>
            <a:r>
              <a:rPr lang="en-US" sz="4400" b="1" dirty="0">
                <a:solidFill>
                  <a:schemeClr val="bg1"/>
                </a:solidFill>
                <a:effectLst>
                  <a:outerShdw blurRad="38100" dist="38100" dir="2700000" algn="tl">
                    <a:srgbClr val="000000"/>
                  </a:outerShdw>
                </a:effectLst>
                <a:latin typeface="Helvetica" panose="020B0604020202030204" pitchFamily="34" charset="0"/>
                <a:cs typeface="Times New Roman" pitchFamily="18" charset="0"/>
              </a:rPr>
              <a:t>Results</a:t>
            </a:r>
          </a:p>
        </p:txBody>
      </p:sp>
      <p:grpSp>
        <p:nvGrpSpPr>
          <p:cNvPr id="17" name="Group 16"/>
          <p:cNvGrpSpPr/>
          <p:nvPr/>
        </p:nvGrpSpPr>
        <p:grpSpPr>
          <a:xfrm>
            <a:off x="971200" y="6862538"/>
            <a:ext cx="15461012" cy="4604012"/>
            <a:chOff x="643461" y="6862538"/>
            <a:chExt cx="15461012" cy="4604012"/>
          </a:xfrm>
        </p:grpSpPr>
        <p:sp>
          <p:nvSpPr>
            <p:cNvPr id="2087" name="TextBox 4"/>
            <p:cNvSpPr txBox="1">
              <a:spLocks noChangeArrowheads="1"/>
            </p:cNvSpPr>
            <p:nvPr/>
          </p:nvSpPr>
          <p:spPr bwMode="auto">
            <a:xfrm>
              <a:off x="643461" y="6862538"/>
              <a:ext cx="11149222" cy="341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0" tIns="360000" rIns="360000" bIns="360000">
              <a:spAutoFit/>
            </a:bodyPr>
            <a:lstStyle>
              <a:lvl1pPr eaLnBrk="0" hangingPunct="0">
                <a:defRPr sz="2600">
                  <a:solidFill>
                    <a:schemeClr val="tx1"/>
                  </a:solidFill>
                  <a:latin typeface="Times New Roman" charset="0"/>
                </a:defRPr>
              </a:lvl1pPr>
              <a:lvl2pPr marL="742950" indent="-285750" eaLnBrk="0" hangingPunct="0">
                <a:defRPr sz="2600">
                  <a:solidFill>
                    <a:schemeClr val="tx1"/>
                  </a:solidFill>
                  <a:latin typeface="Times New Roman" charset="0"/>
                </a:defRPr>
              </a:lvl2pPr>
              <a:lvl3pPr marL="1143000" indent="-228600" eaLnBrk="0" hangingPunct="0">
                <a:defRPr sz="2600">
                  <a:solidFill>
                    <a:schemeClr val="tx1"/>
                  </a:solidFill>
                  <a:latin typeface="Times New Roman" charset="0"/>
                </a:defRPr>
              </a:lvl3pPr>
              <a:lvl4pPr marL="1600200" indent="-228600" eaLnBrk="0" hangingPunct="0">
                <a:defRPr sz="2600">
                  <a:solidFill>
                    <a:schemeClr val="tx1"/>
                  </a:solidFill>
                  <a:latin typeface="Times New Roman" charset="0"/>
                </a:defRPr>
              </a:lvl4pPr>
              <a:lvl5pPr marL="2057400" indent="-228600" eaLnBrk="0" hangingPunct="0">
                <a:defRPr sz="2600">
                  <a:solidFill>
                    <a:schemeClr val="tx1"/>
                  </a:solidFill>
                  <a:latin typeface="Times New Roman" charset="0"/>
                </a:defRPr>
              </a:lvl5pPr>
              <a:lvl6pPr marL="2514600" indent="-228600" eaLnBrk="0" fontAlgn="base" hangingPunct="0">
                <a:spcBef>
                  <a:spcPct val="0"/>
                </a:spcBef>
                <a:spcAft>
                  <a:spcPct val="0"/>
                </a:spcAft>
                <a:defRPr sz="2600">
                  <a:solidFill>
                    <a:schemeClr val="tx1"/>
                  </a:solidFill>
                  <a:latin typeface="Times New Roman" charset="0"/>
                </a:defRPr>
              </a:lvl6pPr>
              <a:lvl7pPr marL="2971800" indent="-228600" eaLnBrk="0" fontAlgn="base" hangingPunct="0">
                <a:spcBef>
                  <a:spcPct val="0"/>
                </a:spcBef>
                <a:spcAft>
                  <a:spcPct val="0"/>
                </a:spcAft>
                <a:defRPr sz="2600">
                  <a:solidFill>
                    <a:schemeClr val="tx1"/>
                  </a:solidFill>
                  <a:latin typeface="Times New Roman" charset="0"/>
                </a:defRPr>
              </a:lvl7pPr>
              <a:lvl8pPr marL="3429000" indent="-228600" eaLnBrk="0" fontAlgn="base" hangingPunct="0">
                <a:spcBef>
                  <a:spcPct val="0"/>
                </a:spcBef>
                <a:spcAft>
                  <a:spcPct val="0"/>
                </a:spcAft>
                <a:defRPr sz="2600">
                  <a:solidFill>
                    <a:schemeClr val="tx1"/>
                  </a:solidFill>
                  <a:latin typeface="Times New Roman" charset="0"/>
                </a:defRPr>
              </a:lvl8pPr>
              <a:lvl9pPr marL="3886200" indent="-228600" eaLnBrk="0" fontAlgn="base" hangingPunct="0">
                <a:spcBef>
                  <a:spcPct val="0"/>
                </a:spcBef>
                <a:spcAft>
                  <a:spcPct val="0"/>
                </a:spcAft>
                <a:defRPr sz="2600">
                  <a:solidFill>
                    <a:schemeClr val="tx1"/>
                  </a:solidFill>
                  <a:latin typeface="Times New Roman" charset="0"/>
                </a:defRPr>
              </a:lvl9pPr>
            </a:lstStyle>
            <a:p>
              <a:pPr eaLnBrk="1" hangingPunct="1">
                <a:lnSpc>
                  <a:spcPts val="4000"/>
                </a:lnSpc>
              </a:pPr>
              <a:r>
                <a:rPr lang="en-CA" sz="3200" dirty="0">
                  <a:solidFill>
                    <a:prstClr val="black"/>
                  </a:solidFill>
                  <a:latin typeface="Helvetica" panose="020B0604020202030204" pitchFamily="34" charset="0"/>
                  <a:ea typeface="Verdana" panose="020B0604030504040204" pitchFamily="34" charset="0"/>
                  <a:cs typeface="Verdana" panose="020B0604030504040204" pitchFamily="34" charset="0"/>
                </a:rPr>
                <a:t>Temporomandibular disorders (</a:t>
              </a:r>
              <a:r>
                <a:rPr lang="en-CA"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TMDs) </a:t>
              </a:r>
              <a:r>
                <a:rPr lang="en-CA" sz="3200" dirty="0">
                  <a:solidFill>
                    <a:prstClr val="black"/>
                  </a:solidFill>
                  <a:latin typeface="Helvetica" panose="020B0604020202030204" pitchFamily="34" charset="0"/>
                  <a:ea typeface="Verdana" panose="020B0604030504040204" pitchFamily="34" charset="0"/>
                  <a:cs typeface="Verdana" panose="020B0604030504040204" pitchFamily="34" charset="0"/>
                </a:rPr>
                <a:t>are the second most </a:t>
              </a:r>
              <a:r>
                <a:rPr lang="en-CA"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common </a:t>
              </a:r>
              <a:r>
                <a:rPr lang="en-CA"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musculoskeletal disorders, affecting more than 10% </a:t>
              </a:r>
              <a:r>
                <a:rPr lang="en-CA" sz="3200" dirty="0">
                  <a:solidFill>
                    <a:prstClr val="black"/>
                  </a:solidFill>
                  <a:latin typeface="Helvetica" panose="020B0604020202030204" pitchFamily="34" charset="0"/>
                  <a:ea typeface="Verdana" panose="020B0604030504040204" pitchFamily="34" charset="0"/>
                  <a:cs typeface="Verdana" panose="020B0604030504040204" pitchFamily="34" charset="0"/>
                </a:rPr>
                <a:t>of the </a:t>
              </a:r>
              <a:r>
                <a:rPr lang="en-CA"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population.</a:t>
              </a:r>
              <a:r>
                <a:rPr lang="en-CA" sz="3200" baseline="30000" dirty="0" smtClean="0">
                  <a:latin typeface="Helvetica" panose="020B0604020202030204" pitchFamily="34" charset="0"/>
                </a:rPr>
                <a:t>1 </a:t>
              </a:r>
            </a:p>
            <a:p>
              <a:pPr eaLnBrk="1" hangingPunct="1">
                <a:lnSpc>
                  <a:spcPts val="4000"/>
                </a:lnSpc>
                <a:spcBef>
                  <a:spcPts val="1200"/>
                </a:spcBef>
              </a:pPr>
              <a:r>
                <a:rPr lang="en-CA"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TMDs </a:t>
              </a:r>
              <a:r>
                <a:rPr lang="en-CA" sz="3200" dirty="0">
                  <a:solidFill>
                    <a:prstClr val="black"/>
                  </a:solidFill>
                  <a:latin typeface="Helvetica" panose="020B0604020202030204" pitchFamily="34" charset="0"/>
                  <a:ea typeface="Verdana" panose="020B0604030504040204" pitchFamily="34" charset="0"/>
                  <a:cs typeface="Verdana" panose="020B0604030504040204" pitchFamily="34" charset="0"/>
                </a:rPr>
                <a:t>are characterized by chronic pain in the muscles of mastication, </a:t>
              </a:r>
              <a:r>
                <a:rPr lang="en-CA" sz="3200" dirty="0" err="1" smtClean="0">
                  <a:solidFill>
                    <a:prstClr val="black"/>
                  </a:solidFill>
                  <a:latin typeface="Helvetica" panose="020B0604020202030204" pitchFamily="34" charset="0"/>
                  <a:ea typeface="Verdana" panose="020B0604030504040204" pitchFamily="34" charset="0"/>
                  <a:cs typeface="Verdana" panose="020B0604030504040204" pitchFamily="34" charset="0"/>
                </a:rPr>
                <a:t>temporomandibular</a:t>
              </a:r>
              <a:r>
                <a:rPr lang="en-CA"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  </a:t>
              </a:r>
              <a:r>
                <a:rPr lang="en-CA" sz="3200" dirty="0">
                  <a:solidFill>
                    <a:prstClr val="black"/>
                  </a:solidFill>
                  <a:latin typeface="Helvetica" panose="020B0604020202030204" pitchFamily="34" charset="0"/>
                  <a:ea typeface="Verdana" panose="020B0604030504040204" pitchFamily="34" charset="0"/>
                  <a:cs typeface="Verdana" panose="020B0604030504040204" pitchFamily="34" charset="0"/>
                </a:rPr>
                <a:t>joint  (TMJ),  or both.</a:t>
              </a:r>
              <a:r>
                <a:rPr lang="en-CA"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 </a:t>
              </a:r>
            </a:p>
          </p:txBody>
        </p:sp>
        <p:pic>
          <p:nvPicPr>
            <p:cNvPr id="49" name="Picture 2" descr="A:\atmsmall.gif"/>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2014598" y="7217233"/>
              <a:ext cx="4089875" cy="424931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18081682" y="29762122"/>
            <a:ext cx="15043036" cy="1954521"/>
            <a:chOff x="19221666" y="29727659"/>
            <a:chExt cx="11949207" cy="1954521"/>
          </a:xfrm>
        </p:grpSpPr>
        <p:pic>
          <p:nvPicPr>
            <p:cNvPr id="83" name="Picture 82" descr="2014-01-27 11.26.19 am.png"/>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28317644" y="29727659"/>
              <a:ext cx="2853229" cy="1827329"/>
            </a:xfrm>
            <a:prstGeom prst="rect">
              <a:avLst/>
            </a:prstGeom>
            <a:ln>
              <a:noFill/>
            </a:ln>
            <a:effectLst>
              <a:softEdge rad="112500"/>
            </a:effectLst>
          </p:spPr>
        </p:pic>
        <p:pic>
          <p:nvPicPr>
            <p:cNvPr id="84" name="Picture 83" descr="national-institutes-of-health-1.gif"/>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4511690" y="29727659"/>
              <a:ext cx="1992108" cy="1954521"/>
            </a:xfrm>
            <a:prstGeom prst="rect">
              <a:avLst/>
            </a:prstGeom>
          </p:spPr>
        </p:pic>
        <p:sp>
          <p:nvSpPr>
            <p:cNvPr id="85" name="TextBox 84"/>
            <p:cNvSpPr txBox="1"/>
            <p:nvPr/>
          </p:nvSpPr>
          <p:spPr>
            <a:xfrm>
              <a:off x="19221666" y="29727659"/>
              <a:ext cx="5438520" cy="1754326"/>
            </a:xfrm>
            <a:prstGeom prst="rect">
              <a:avLst/>
            </a:prstGeom>
            <a:noFill/>
            <a:ln>
              <a:noFill/>
            </a:ln>
          </p:spPr>
          <p:txBody>
            <a:bodyPr wrap="square" rtlCol="0">
              <a:spAutoFit/>
            </a:bodyPr>
            <a:lstStyle/>
            <a:p>
              <a:r>
                <a:rPr lang="en-US" sz="5400" dirty="0" smtClean="0">
                  <a:ln>
                    <a:solidFill>
                      <a:schemeClr val="tx1"/>
                    </a:solidFill>
                  </a:ln>
                  <a:latin typeface="Arial"/>
                </a:rPr>
                <a:t>NIDCR</a:t>
              </a:r>
            </a:p>
            <a:p>
              <a:r>
                <a:rPr lang="en-US" sz="2700" dirty="0" smtClean="0">
                  <a:ln>
                    <a:solidFill>
                      <a:schemeClr val="tx1"/>
                    </a:solidFill>
                  </a:ln>
                  <a:latin typeface="Arial"/>
                </a:rPr>
                <a:t>National Institute of </a:t>
              </a:r>
            </a:p>
            <a:p>
              <a:r>
                <a:rPr lang="en-US" sz="2700" dirty="0" smtClean="0">
                  <a:ln>
                    <a:solidFill>
                      <a:schemeClr val="tx1"/>
                    </a:solidFill>
                  </a:ln>
                  <a:latin typeface="Arial"/>
                </a:rPr>
                <a:t>Dental and Craniofacial Research</a:t>
              </a:r>
              <a:endParaRPr lang="en-US" sz="2700" dirty="0">
                <a:ln>
                  <a:solidFill>
                    <a:schemeClr val="tx1"/>
                  </a:solidFill>
                </a:ln>
                <a:latin typeface="Arial"/>
              </a:endParaRPr>
            </a:p>
          </p:txBody>
        </p:sp>
      </p:grpSp>
      <p:grpSp>
        <p:nvGrpSpPr>
          <p:cNvPr id="12" name="Group 11"/>
          <p:cNvGrpSpPr/>
          <p:nvPr/>
        </p:nvGrpSpPr>
        <p:grpSpPr>
          <a:xfrm>
            <a:off x="1188000" y="1308819"/>
            <a:ext cx="5985185" cy="3680627"/>
            <a:chOff x="377110" y="919792"/>
            <a:chExt cx="5985185" cy="3680627"/>
          </a:xfrm>
        </p:grpSpPr>
        <p:pic>
          <p:nvPicPr>
            <p:cNvPr id="2084" name="Picture 23" descr="C:\Documents and Settings\ahad.ahmed\Desktop\McGill_logoT.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9069" y="919792"/>
              <a:ext cx="5341267" cy="132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5" descr="2014-05-23 09.44.28 a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7110" y="3055855"/>
              <a:ext cx="5985185" cy="1544564"/>
            </a:xfrm>
            <a:prstGeom prst="rect">
              <a:avLst/>
            </a:prstGeom>
          </p:spPr>
        </p:pic>
      </p:grpSp>
      <p:grpSp>
        <p:nvGrpSpPr>
          <p:cNvPr id="11" name="Group 10"/>
          <p:cNvGrpSpPr/>
          <p:nvPr/>
        </p:nvGrpSpPr>
        <p:grpSpPr>
          <a:xfrm>
            <a:off x="44856000" y="1174010"/>
            <a:ext cx="5257800" cy="3950245"/>
            <a:chOff x="45765825" y="900580"/>
            <a:chExt cx="5257800" cy="3950245"/>
          </a:xfrm>
        </p:grpSpPr>
        <p:pic>
          <p:nvPicPr>
            <p:cNvPr id="2085" name="Picture 43" descr="C:\Users\ahad.ahmed\Desktop\UMN log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96984" y="900580"/>
              <a:ext cx="3195483" cy="211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6" descr="2014-05-21 02.44.25 p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65825" y="3593525"/>
              <a:ext cx="5257800" cy="1257300"/>
            </a:xfrm>
            <a:prstGeom prst="rect">
              <a:avLst/>
            </a:prstGeom>
          </p:spPr>
        </p:pic>
      </p:grpSp>
      <p:sp>
        <p:nvSpPr>
          <p:cNvPr id="9" name="Rectangle 8"/>
          <p:cNvSpPr/>
          <p:nvPr/>
        </p:nvSpPr>
        <p:spPr>
          <a:xfrm>
            <a:off x="35173009" y="19742145"/>
            <a:ext cx="15214965" cy="6318305"/>
          </a:xfrm>
          <a:prstGeom prst="rect">
            <a:avLst/>
          </a:prstGeom>
          <a:solidFill>
            <a:srgbClr val="FBEFF0"/>
          </a:solidFill>
        </p:spPr>
        <p:style>
          <a:lnRef idx="2">
            <a:schemeClr val="accent1">
              <a:shade val="50000"/>
            </a:schemeClr>
          </a:lnRef>
          <a:fillRef idx="1">
            <a:schemeClr val="accent1"/>
          </a:fillRef>
          <a:effectRef idx="0">
            <a:schemeClr val="accent1"/>
          </a:effectRef>
          <a:fontRef idx="minor">
            <a:schemeClr val="lt1"/>
          </a:fontRef>
        </p:style>
        <p:txBody>
          <a:bodyPr wrap="square" lIns="360000" tIns="360000" rIns="360000" bIns="360000" rtlCol="0" anchor="ctr">
            <a:spAutoFit/>
          </a:bodyPr>
          <a:lstStyle/>
          <a:p>
            <a:pPr marL="457200" indent="-457200">
              <a:lnSpc>
                <a:spcPts val="4000"/>
              </a:lnSpc>
              <a:spcBef>
                <a:spcPts val="1200"/>
              </a:spcBef>
              <a:buFont typeface="Arial" panose="020B0604020202020204" pitchFamily="34" charset="0"/>
              <a:buChar char="•"/>
            </a:pPr>
            <a:r>
              <a:rPr lang="en-CA"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Related to controls, TMD pain cases reported more </a:t>
            </a:r>
            <a:r>
              <a:rPr lang="en-US"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cardiovascular conditions, </a:t>
            </a:r>
            <a:r>
              <a:rPr lang="en-US" sz="3200" dirty="0">
                <a:solidFill>
                  <a:prstClr val="black"/>
                </a:solidFill>
                <a:latin typeface="Helvetica" panose="020B0604020202030204" pitchFamily="34" charset="0"/>
                <a:ea typeface="Verdana" panose="020B0604030504040204" pitchFamily="34" charset="0"/>
                <a:cs typeface="Verdana" panose="020B0604030504040204" pitchFamily="34" charset="0"/>
              </a:rPr>
              <a:t>allergy and </a:t>
            </a:r>
            <a:r>
              <a:rPr lang="en-US"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infectious, regardless of age or gender. </a:t>
            </a:r>
          </a:p>
          <a:p>
            <a:pPr marL="457200" indent="-457200">
              <a:lnSpc>
                <a:spcPts val="4000"/>
              </a:lnSpc>
              <a:spcBef>
                <a:spcPts val="1200"/>
              </a:spcBef>
              <a:buFont typeface="Arial" panose="020B0604020202020204" pitchFamily="34" charset="0"/>
              <a:buChar char="•"/>
            </a:pPr>
            <a:r>
              <a:rPr lang="en-US"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Our results agree with other studies that demonstrated that dysregulation of multiple systems are associated with the likelihood of chronic pain: TMD, Fibromyalgia, Intestinal Bowel Syndrome.</a:t>
            </a:r>
            <a:r>
              <a:rPr lang="en-US" sz="3200" baseline="30000" dirty="0" smtClean="0">
                <a:solidFill>
                  <a:schemeClr val="tx1"/>
                </a:solidFill>
                <a:latin typeface="Helvetica" panose="020B0604020202030204" pitchFamily="34" charset="0"/>
              </a:rPr>
              <a:t>1,3-4</a:t>
            </a:r>
            <a:r>
              <a:rPr lang="en-US"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  </a:t>
            </a:r>
          </a:p>
          <a:p>
            <a:pPr marL="457200" indent="-457200">
              <a:lnSpc>
                <a:spcPts val="4000"/>
              </a:lnSpc>
              <a:spcBef>
                <a:spcPts val="1200"/>
              </a:spcBef>
              <a:buFont typeface="Arial" panose="020B0604020202020204" pitchFamily="34" charset="0"/>
              <a:buChar char="•"/>
            </a:pPr>
            <a:r>
              <a:rPr lang="en-US"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Dysregulation in Multiple regulatory domains (sensory, autonomic, immune-inflammatory and psychological) contribute to peripheral and central </a:t>
            </a:r>
            <a:r>
              <a:rPr lang="en-US"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amplification).</a:t>
            </a:r>
            <a:r>
              <a:rPr lang="en-US" sz="3200" baseline="30000" dirty="0" smtClean="0">
                <a:solidFill>
                  <a:schemeClr val="tx1"/>
                </a:solidFill>
                <a:latin typeface="Helvetica" panose="020B0604020202030204" pitchFamily="34" charset="0"/>
              </a:rPr>
              <a:t>1,3</a:t>
            </a:r>
            <a:r>
              <a:rPr lang="en-US"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  </a:t>
            </a:r>
            <a:r>
              <a:rPr lang="en-US"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 </a:t>
            </a:r>
          </a:p>
          <a:p>
            <a:pPr marL="457200" indent="-457200">
              <a:lnSpc>
                <a:spcPts val="4000"/>
              </a:lnSpc>
              <a:spcBef>
                <a:spcPts val="1200"/>
              </a:spcBef>
              <a:buFont typeface="Arial" panose="020B0604020202020204" pitchFamily="34" charset="0"/>
              <a:buChar char="•"/>
            </a:pPr>
            <a:r>
              <a:rPr lang="en-US"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Understanding the interrelationship between </a:t>
            </a:r>
            <a:r>
              <a:rPr lang="en-CA"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TMD pain </a:t>
            </a:r>
            <a:r>
              <a:rPr lang="en-US"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and comorbidities may lead to a better understanding of the etiology of </a:t>
            </a:r>
            <a:r>
              <a:rPr lang="en-US" sz="3200" dirty="0">
                <a:solidFill>
                  <a:prstClr val="black"/>
                </a:solidFill>
                <a:latin typeface="Helvetica" panose="020B0604020202030204" pitchFamily="34" charset="0"/>
                <a:ea typeface="Verdana" panose="020B0604030504040204" pitchFamily="34" charset="0"/>
                <a:cs typeface="Verdana" panose="020B0604030504040204" pitchFamily="34" charset="0"/>
              </a:rPr>
              <a:t>TMD. </a:t>
            </a:r>
            <a:r>
              <a:rPr lang="en-US"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 </a:t>
            </a:r>
            <a:endParaRPr lang="en-US" sz="3200" dirty="0">
              <a:solidFill>
                <a:prstClr val="black"/>
              </a:solidFill>
              <a:latin typeface="Helvetica" panose="020B0604020202030204" pitchFamily="34" charset="0"/>
              <a:ea typeface="Verdana" panose="020B0604030504040204" pitchFamily="34" charset="0"/>
              <a:cs typeface="Verdana" panose="020B0604030504040204" pitchFamily="34" charset="0"/>
            </a:endParaRPr>
          </a:p>
        </p:txBody>
      </p:sp>
      <p:sp>
        <p:nvSpPr>
          <p:cNvPr id="74" name="Rectangle 73"/>
          <p:cNvSpPr/>
          <p:nvPr/>
        </p:nvSpPr>
        <p:spPr>
          <a:xfrm>
            <a:off x="1107909" y="19981428"/>
            <a:ext cx="15187594" cy="1239992"/>
          </a:xfrm>
          <a:prstGeom prst="rect">
            <a:avLst/>
          </a:prstGeom>
          <a:solidFill>
            <a:srgbClr val="FBEFF0"/>
          </a:solidFill>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spAutoFit/>
          </a:bodyPr>
          <a:lstStyle/>
          <a:p>
            <a:pPr>
              <a:lnSpc>
                <a:spcPts val="4000"/>
              </a:lnSpc>
              <a:spcBef>
                <a:spcPts val="1200"/>
              </a:spcBef>
            </a:pPr>
            <a:r>
              <a:rPr lang="en-CA" sz="3200" dirty="0">
                <a:solidFill>
                  <a:prstClr val="black"/>
                </a:solidFill>
                <a:latin typeface="Helvetica" panose="020B0604020202030204" pitchFamily="34" charset="0"/>
                <a:ea typeface="Verdana" panose="020B0604030504040204" pitchFamily="34" charset="0"/>
                <a:cs typeface="Verdana" panose="020B0604030504040204" pitchFamily="34" charset="0"/>
              </a:rPr>
              <a:t>The aim of this study is to identify non-painful comorbidities related to TMD pain</a:t>
            </a:r>
            <a:r>
              <a:rPr lang="en-CA" sz="3200" dirty="0" smtClean="0">
                <a:solidFill>
                  <a:prstClr val="black"/>
                </a:solidFill>
                <a:latin typeface="Helvetica" panose="020B0604020202030204" pitchFamily="34" charset="0"/>
                <a:ea typeface="Verdana" panose="020B0604030504040204" pitchFamily="34" charset="0"/>
                <a:cs typeface="Verdana" panose="020B0604030504040204" pitchFamily="34" charset="0"/>
              </a:rPr>
              <a:t>.</a:t>
            </a:r>
            <a:endParaRPr lang="en-US" sz="3200" dirty="0">
              <a:solidFill>
                <a:prstClr val="black"/>
              </a:solidFill>
              <a:latin typeface="Helvetica" panose="020B0604020202030204" pitchFamily="34" charset="0"/>
              <a:ea typeface="Verdana" panose="020B0604030504040204" pitchFamily="34" charset="0"/>
              <a:cs typeface="Verdana" panose="020B0604030504040204" pitchFamily="34" charset="0"/>
            </a:endParaRPr>
          </a:p>
        </p:txBody>
      </p:sp>
      <p:graphicFrame>
        <p:nvGraphicFramePr>
          <p:cNvPr id="38" name="Table 37"/>
          <p:cNvGraphicFramePr>
            <a:graphicFrameLocks noGrp="1"/>
          </p:cNvGraphicFramePr>
          <p:nvPr>
            <p:extLst>
              <p:ext uri="{D42A27DB-BD31-4B8C-83A1-F6EECF244321}">
                <p14:modId xmlns:p14="http://schemas.microsoft.com/office/powerpoint/2010/main" val="3660247607"/>
              </p:ext>
            </p:extLst>
          </p:nvPr>
        </p:nvGraphicFramePr>
        <p:xfrm>
          <a:off x="17837496" y="19724286"/>
          <a:ext cx="15531408" cy="7949174"/>
        </p:xfrm>
        <a:graphic>
          <a:graphicData uri="http://schemas.openxmlformats.org/drawingml/2006/table">
            <a:tbl>
              <a:tblPr firstRow="1" firstCol="1">
                <a:tableStyleId>{72833802-FEF1-4C79-8D5D-14CF1EAF98D9}</a:tableStyleId>
              </a:tblPr>
              <a:tblGrid>
                <a:gridCol w="5904007"/>
                <a:gridCol w="4345317"/>
                <a:gridCol w="331008"/>
                <a:gridCol w="4951076"/>
              </a:tblGrid>
              <a:tr h="921763">
                <a:tc>
                  <a:txBody>
                    <a:bodyPr/>
                    <a:lstStyle/>
                    <a:p>
                      <a:pPr algn="ctr" fontAlgn="b"/>
                      <a:r>
                        <a:rPr lang="en-CA" sz="3200" u="none" strike="noStrike" dirty="0" smtClean="0">
                          <a:effectLst/>
                          <a:latin typeface="Helvetica" panose="020B0604020202030204" pitchFamily="34" charset="0"/>
                        </a:rPr>
                        <a:t>Comorbidities</a:t>
                      </a:r>
                      <a:endParaRPr lang="en-CA" sz="3200" b="1" i="0" u="none" strike="noStrike" dirty="0">
                        <a:solidFill>
                          <a:srgbClr val="000000"/>
                        </a:solidFill>
                        <a:effectLst/>
                        <a:latin typeface="Helvetica" panose="020B0604020202030204" pitchFamily="34" charset="0"/>
                        <a:cs typeface="Times New Roman" pitchFamily="18" charset="0"/>
                      </a:endParaRPr>
                    </a:p>
                  </a:txBody>
                  <a:tcPr marL="137160" marR="137160" marT="137160" marB="137160" anchor="ctr">
                    <a:solidFill>
                      <a:srgbClr val="CC0000"/>
                    </a:solidFill>
                  </a:tcPr>
                </a:tc>
                <a:tc>
                  <a:txBody>
                    <a:bodyPr/>
                    <a:lstStyle/>
                    <a:p>
                      <a:pPr algn="ctr" fontAlgn="b"/>
                      <a:r>
                        <a:rPr lang="en-CA" sz="3200" u="none" strike="noStrike" dirty="0" smtClean="0">
                          <a:effectLst/>
                          <a:latin typeface="Helvetica" panose="020B0604020202030204" pitchFamily="34" charset="0"/>
                        </a:rPr>
                        <a:t>Crude </a:t>
                      </a:r>
                      <a:r>
                        <a:rPr lang="en-CA" sz="3200" u="none" strike="noStrike" baseline="0" dirty="0" smtClean="0">
                          <a:effectLst/>
                          <a:latin typeface="Helvetica" panose="020B0604020202030204" pitchFamily="34" charset="0"/>
                        </a:rPr>
                        <a:t>OR (95% CI)*</a:t>
                      </a:r>
                      <a:endParaRPr lang="en-CA" sz="3200" b="1" i="0" u="none" strike="noStrike" dirty="0">
                        <a:solidFill>
                          <a:srgbClr val="000000"/>
                        </a:solidFill>
                        <a:effectLst/>
                        <a:latin typeface="Helvetica" panose="020B0604020202030204" pitchFamily="34" charset="0"/>
                        <a:cs typeface="Times New Roman" pitchFamily="18" charset="0"/>
                      </a:endParaRPr>
                    </a:p>
                  </a:txBody>
                  <a:tcPr marL="137160" marR="137160" marT="108000" marB="108000" anchor="ctr">
                    <a:solidFill>
                      <a:srgbClr val="CC0000"/>
                    </a:solidFill>
                  </a:tcPr>
                </a:tc>
                <a:tc gridSpan="2">
                  <a:txBody>
                    <a:bodyPr/>
                    <a:lstStyle/>
                    <a:p>
                      <a:pPr algn="ctr" fontAlgn="b"/>
                      <a:r>
                        <a:rPr lang="en-CA" sz="3200" u="none" strike="noStrike" dirty="0" smtClean="0">
                          <a:effectLst/>
                          <a:latin typeface="Helvetica" panose="020B0604020202030204" pitchFamily="34" charset="0"/>
                        </a:rPr>
                        <a:t>Adjusted</a:t>
                      </a:r>
                      <a:r>
                        <a:rPr lang="en-CA" sz="3200" u="none" strike="noStrike" baseline="0" dirty="0" smtClean="0">
                          <a:effectLst/>
                          <a:latin typeface="Helvetica" panose="020B0604020202030204" pitchFamily="34" charset="0"/>
                        </a:rPr>
                        <a:t> OR (95% CI) **</a:t>
                      </a:r>
                      <a:endParaRPr lang="en-CA" sz="3200" b="1" i="0" u="none" strike="noStrike" dirty="0">
                        <a:solidFill>
                          <a:srgbClr val="000000"/>
                        </a:solidFill>
                        <a:effectLst/>
                        <a:latin typeface="Helvetica" panose="020B0604020202030204" pitchFamily="34" charset="0"/>
                        <a:cs typeface="Times New Roman" pitchFamily="18" charset="0"/>
                      </a:endParaRPr>
                    </a:p>
                  </a:txBody>
                  <a:tcPr marL="137160" marR="137160" marT="137160" marB="137160" anchor="ctr">
                    <a:solidFill>
                      <a:srgbClr val="CC0000"/>
                    </a:solidFill>
                  </a:tcPr>
                </a:tc>
                <a:tc hMerge="1">
                  <a:txBody>
                    <a:bodyPr/>
                    <a:lstStyle/>
                    <a:p>
                      <a:pPr algn="ctr" fontAlgn="b"/>
                      <a:endParaRPr lang="en-CA" sz="3200" b="1" i="0" u="none" strike="noStrike" dirty="0">
                        <a:solidFill>
                          <a:srgbClr val="000000"/>
                        </a:solidFill>
                        <a:effectLst/>
                        <a:latin typeface="Helvetica" panose="020B0604020202030204" pitchFamily="34" charset="0"/>
                        <a:cs typeface="Times New Roman" pitchFamily="18" charset="0"/>
                      </a:endParaRPr>
                    </a:p>
                  </a:txBody>
                  <a:tcPr marL="137160" marR="137160" marT="137160" marB="137160" anchor="ctr">
                    <a:solidFill>
                      <a:srgbClr val="CC0000"/>
                    </a:solidFill>
                  </a:tcPr>
                </a:tc>
              </a:tr>
              <a:tr h="0">
                <a:tc>
                  <a:txBody>
                    <a:bodyPr/>
                    <a:lstStyle/>
                    <a:p>
                      <a:pPr marL="0" indent="0" algn="l" fontAlgn="b">
                        <a:buNone/>
                      </a:pPr>
                      <a:r>
                        <a:rPr lang="en-CA" sz="3200" u="none" strike="noStrike" dirty="0" smtClean="0">
                          <a:effectLst/>
                          <a:latin typeface="Helvetica" panose="020B0604020202030204" pitchFamily="34" charset="0"/>
                        </a:rPr>
                        <a:t>Cardiovascular conditions</a:t>
                      </a:r>
                      <a:endParaRPr lang="en-CA" sz="3200" b="0" i="0" u="none" strike="noStrike" dirty="0">
                        <a:solidFill>
                          <a:srgbClr val="000000"/>
                        </a:solidFill>
                        <a:effectLst/>
                        <a:latin typeface="Helvetica" panose="020B0604020202030204" pitchFamily="34" charset="0"/>
                        <a:cs typeface="Times New Roman" pitchFamily="18" charset="0"/>
                      </a:endParaRPr>
                    </a:p>
                  </a:txBody>
                  <a:tcPr marL="720000" marR="45720" marT="360000" marB="360000" anchor="ctr"/>
                </a:tc>
                <a:tc gridSpan="2">
                  <a:txBody>
                    <a:bodyPr/>
                    <a:lstStyle/>
                    <a:p>
                      <a:pPr marL="1440000" lvl="1" algn="l" fontAlgn="b"/>
                      <a:r>
                        <a:rPr lang="en-CA" sz="3200" u="none" strike="noStrike" dirty="0" smtClean="0">
                          <a:effectLst/>
                          <a:latin typeface="Helvetica" panose="020B0604020202030204" pitchFamily="34" charset="0"/>
                        </a:rPr>
                        <a:t>3.0 (1.8</a:t>
                      </a:r>
                      <a:r>
                        <a:rPr lang="en-CA" sz="3200" u="none" strike="noStrike" baseline="0" dirty="0" smtClean="0">
                          <a:effectLst/>
                          <a:latin typeface="Helvetica" panose="020B0604020202030204" pitchFamily="34" charset="0"/>
                        </a:rPr>
                        <a:t> </a:t>
                      </a:r>
                      <a:r>
                        <a:rPr lang="en-US" sz="3200" u="none" strike="noStrike" baseline="0" dirty="0" smtClean="0">
                          <a:effectLst/>
                          <a:latin typeface="Helvetica" panose="020B0604020202030204" pitchFamily="34" charset="0"/>
                        </a:rPr>
                        <a:t>–</a:t>
                      </a:r>
                      <a:r>
                        <a:rPr lang="en-CA" sz="3200" u="none" strike="noStrike" baseline="0" dirty="0" smtClean="0">
                          <a:effectLst/>
                          <a:latin typeface="Helvetica" panose="020B0604020202030204" pitchFamily="34" charset="0"/>
                        </a:rPr>
                        <a:t> 4.9)***</a:t>
                      </a:r>
                      <a:endParaRPr lang="en-CA" sz="3200" b="0" i="0" u="none" strike="noStrike" dirty="0">
                        <a:solidFill>
                          <a:srgbClr val="000000"/>
                        </a:solidFill>
                        <a:effectLst/>
                        <a:latin typeface="Helvetica" panose="020B0604020202030204" pitchFamily="34" charset="0"/>
                        <a:cs typeface="Times New Roman" pitchFamily="18" charset="0"/>
                      </a:endParaRPr>
                    </a:p>
                  </a:txBody>
                  <a:tcPr marL="45720" marR="45720" marT="360000" marB="360000" anchor="ctr"/>
                </a:tc>
                <a:tc hMerge="1">
                  <a:txBody>
                    <a:bodyPr/>
                    <a:lstStyle/>
                    <a:p>
                      <a:endParaRPr lang="en-CA"/>
                    </a:p>
                  </a:txBody>
                  <a:tcPr/>
                </a:tc>
                <a:tc>
                  <a:txBody>
                    <a:bodyPr/>
                    <a:lstStyle/>
                    <a:p>
                      <a:pPr marL="1440000" lvl="1" algn="l" defTabSz="3840480" rtl="0" eaLnBrk="1" fontAlgn="b" latinLnBrk="0" hangingPunct="1"/>
                      <a:r>
                        <a:rPr lang="en-CA" sz="3200" u="none" strike="noStrike" kern="1200" dirty="0" smtClean="0">
                          <a:effectLst/>
                          <a:latin typeface="Helvetica" panose="020B0604020202030204" pitchFamily="34" charset="0"/>
                        </a:rPr>
                        <a:t>2.1 (1.2 </a:t>
                      </a:r>
                      <a:r>
                        <a:rPr lang="en-US" sz="3200" u="none" strike="noStrike" kern="1200" dirty="0" smtClean="0">
                          <a:effectLst/>
                          <a:latin typeface="Helvetica" panose="020B0604020202030204" pitchFamily="34" charset="0"/>
                        </a:rPr>
                        <a:t>–</a:t>
                      </a:r>
                      <a:r>
                        <a:rPr lang="en-CA" sz="3200" u="none" strike="noStrike" kern="1200" dirty="0" smtClean="0">
                          <a:effectLst/>
                          <a:latin typeface="Helvetica" panose="020B0604020202030204" pitchFamily="34" charset="0"/>
                        </a:rPr>
                        <a:t> 3.5)***</a:t>
                      </a:r>
                      <a:endParaRPr lang="en-CA" sz="3200" u="none" strike="noStrike" kern="1200" dirty="0">
                        <a:solidFill>
                          <a:schemeClr val="dk1"/>
                        </a:solidFill>
                        <a:effectLst/>
                        <a:latin typeface="Helvetica" panose="020B0604020202030204" pitchFamily="34" charset="0"/>
                        <a:ea typeface="+mn-ea"/>
                        <a:cs typeface="+mn-cs"/>
                      </a:endParaRPr>
                    </a:p>
                  </a:txBody>
                  <a:tcPr marL="45720" marR="45720" marT="360000" marB="360000" anchor="ctr"/>
                </a:tc>
              </a:tr>
              <a:tr h="0">
                <a:tc>
                  <a:txBody>
                    <a:bodyPr/>
                    <a:lstStyle/>
                    <a:p>
                      <a:pPr algn="l" fontAlgn="b"/>
                      <a:r>
                        <a:rPr lang="en-CA" sz="3200" u="none" strike="noStrike" dirty="0" smtClean="0">
                          <a:effectLst/>
                          <a:latin typeface="Helvetica" panose="020B0604020202030204" pitchFamily="34" charset="0"/>
                        </a:rPr>
                        <a:t>Allergy</a:t>
                      </a:r>
                      <a:endParaRPr lang="en-CA" sz="3200" b="0" i="0" u="none" strike="noStrike" dirty="0">
                        <a:solidFill>
                          <a:srgbClr val="000000"/>
                        </a:solidFill>
                        <a:effectLst/>
                        <a:latin typeface="Helvetica" panose="020B0604020202030204" pitchFamily="34" charset="0"/>
                        <a:cs typeface="Times New Roman" pitchFamily="18" charset="0"/>
                      </a:endParaRPr>
                    </a:p>
                  </a:txBody>
                  <a:tcPr marL="720000" marR="45720" marT="360000" marB="360000" anchor="ctr"/>
                </a:tc>
                <a:tc gridSpan="2">
                  <a:txBody>
                    <a:bodyPr/>
                    <a:lstStyle/>
                    <a:p>
                      <a:pPr marL="1440000" lvl="1" algn="l" defTabSz="3840480" rtl="0" eaLnBrk="1" fontAlgn="b" latinLnBrk="0" hangingPunct="1"/>
                      <a:r>
                        <a:rPr lang="en-US" sz="3200" u="none" strike="noStrike" kern="1200" dirty="0" smtClean="0">
                          <a:effectLst/>
                          <a:latin typeface="Helvetica" panose="020B0604020202030204" pitchFamily="34" charset="0"/>
                        </a:rPr>
                        <a:t>2.7 (1.9 – 3.9)***</a:t>
                      </a:r>
                      <a:endParaRPr lang="en-CA" sz="3200" u="none" strike="noStrike" kern="1200" dirty="0">
                        <a:solidFill>
                          <a:schemeClr val="dk1"/>
                        </a:solidFill>
                        <a:effectLst/>
                        <a:latin typeface="Helvetica" panose="020B0604020202030204" pitchFamily="34" charset="0"/>
                        <a:ea typeface="+mn-ea"/>
                        <a:cs typeface="+mn-cs"/>
                      </a:endParaRPr>
                    </a:p>
                  </a:txBody>
                  <a:tcPr marL="45720" marR="45720" marT="360000" marB="360000" anchor="ctr"/>
                </a:tc>
                <a:tc hMerge="1">
                  <a:txBody>
                    <a:bodyPr/>
                    <a:lstStyle/>
                    <a:p>
                      <a:endParaRPr lang="en-CA"/>
                    </a:p>
                  </a:txBody>
                  <a:tcPr/>
                </a:tc>
                <a:tc>
                  <a:txBody>
                    <a:bodyPr/>
                    <a:lstStyle/>
                    <a:p>
                      <a:pPr marL="1440000" lvl="1" algn="l" defTabSz="3840480" rtl="0" eaLnBrk="1" fontAlgn="b" latinLnBrk="0" hangingPunct="1"/>
                      <a:r>
                        <a:rPr lang="en-CA" sz="3200" u="none" strike="noStrike" kern="1200" dirty="0" smtClean="0">
                          <a:effectLst/>
                          <a:latin typeface="Helvetica" panose="020B0604020202030204" pitchFamily="34" charset="0"/>
                        </a:rPr>
                        <a:t>2.1 (1.3 – 2.8)***</a:t>
                      </a:r>
                      <a:endParaRPr lang="en-CA" sz="3200" u="none" strike="noStrike" kern="1200" dirty="0">
                        <a:solidFill>
                          <a:schemeClr val="dk1"/>
                        </a:solidFill>
                        <a:effectLst/>
                        <a:latin typeface="Helvetica" panose="020B0604020202030204" pitchFamily="34" charset="0"/>
                        <a:ea typeface="+mn-ea"/>
                        <a:cs typeface="+mn-cs"/>
                      </a:endParaRPr>
                    </a:p>
                  </a:txBody>
                  <a:tcPr marL="45720" marR="45720" marT="360000" marB="360000" anchor="ctr"/>
                </a:tc>
              </a:tr>
              <a:tr h="0">
                <a:tc>
                  <a:txBody>
                    <a:bodyPr/>
                    <a:lstStyle/>
                    <a:p>
                      <a:pPr algn="l" fontAlgn="b"/>
                      <a:r>
                        <a:rPr lang="en-CA" sz="3200" u="none" strike="noStrike" dirty="0" smtClean="0">
                          <a:effectLst/>
                          <a:latin typeface="Helvetica" panose="020B0604020202030204" pitchFamily="34" charset="0"/>
                        </a:rPr>
                        <a:t>Pneumonia</a:t>
                      </a:r>
                      <a:endParaRPr lang="en-CA" sz="3200" b="0" i="0" u="none" strike="noStrike" dirty="0">
                        <a:solidFill>
                          <a:srgbClr val="000000"/>
                        </a:solidFill>
                        <a:effectLst/>
                        <a:latin typeface="Helvetica" panose="020B0604020202030204" pitchFamily="34" charset="0"/>
                        <a:cs typeface="Times New Roman" pitchFamily="18" charset="0"/>
                      </a:endParaRPr>
                    </a:p>
                  </a:txBody>
                  <a:tcPr marL="720000" marR="45720" marT="360000" marB="360000" anchor="ctr"/>
                </a:tc>
                <a:tc gridSpan="2">
                  <a:txBody>
                    <a:bodyPr/>
                    <a:lstStyle/>
                    <a:p>
                      <a:pPr marL="1440000" lvl="1" algn="l" defTabSz="3840480" rtl="0" eaLnBrk="1" fontAlgn="b" latinLnBrk="0" hangingPunct="1"/>
                      <a:r>
                        <a:rPr lang="en-US" sz="3200" u="none" strike="noStrike" kern="1200" dirty="0" smtClean="0">
                          <a:effectLst/>
                          <a:latin typeface="Helvetica" panose="020B0604020202030204" pitchFamily="34" charset="0"/>
                        </a:rPr>
                        <a:t>2.3 (1.4 – 3.8</a:t>
                      </a:r>
                      <a:r>
                        <a:rPr lang="en-CA" sz="3200" u="none" strike="noStrike" kern="1200" dirty="0" smtClean="0">
                          <a:effectLst/>
                          <a:latin typeface="Helvetica" panose="020B0604020202030204" pitchFamily="34" charset="0"/>
                        </a:rPr>
                        <a:t>)***</a:t>
                      </a:r>
                      <a:endParaRPr lang="en-CA" sz="3200" u="none" strike="noStrike" kern="1200" dirty="0">
                        <a:solidFill>
                          <a:schemeClr val="dk1"/>
                        </a:solidFill>
                        <a:effectLst/>
                        <a:latin typeface="Helvetica" panose="020B0604020202030204" pitchFamily="34" charset="0"/>
                        <a:ea typeface="+mn-ea"/>
                        <a:cs typeface="+mn-cs"/>
                      </a:endParaRPr>
                    </a:p>
                  </a:txBody>
                  <a:tcPr marL="45720" marR="45720" marT="360000" marB="360000" anchor="ctr"/>
                </a:tc>
                <a:tc hMerge="1">
                  <a:txBody>
                    <a:bodyPr/>
                    <a:lstStyle/>
                    <a:p>
                      <a:endParaRPr lang="en-CA"/>
                    </a:p>
                  </a:txBody>
                  <a:tcPr/>
                </a:tc>
                <a:tc>
                  <a:txBody>
                    <a:bodyPr/>
                    <a:lstStyle/>
                    <a:p>
                      <a:pPr marL="1440000" lvl="1" algn="l" defTabSz="3840480" rtl="0" eaLnBrk="1" fontAlgn="b" latinLnBrk="0" hangingPunct="1"/>
                      <a:r>
                        <a:rPr lang="en-CA" sz="3200" u="none" strike="noStrike" kern="1200" dirty="0" smtClean="0">
                          <a:effectLst/>
                          <a:latin typeface="Helvetica" panose="020B0604020202030204" pitchFamily="34" charset="0"/>
                        </a:rPr>
                        <a:t>1.8 (1.0 – 2.8)</a:t>
                      </a:r>
                      <a:endParaRPr lang="en-CA" sz="3200" u="none" strike="noStrike" kern="1200" dirty="0">
                        <a:solidFill>
                          <a:schemeClr val="dk1"/>
                        </a:solidFill>
                        <a:effectLst/>
                        <a:latin typeface="Helvetica" panose="020B0604020202030204" pitchFamily="34" charset="0"/>
                        <a:ea typeface="+mn-ea"/>
                        <a:cs typeface="+mn-cs"/>
                      </a:endParaRPr>
                    </a:p>
                  </a:txBody>
                  <a:tcPr marL="45720" marR="45720" marT="360000" marB="360000" anchor="ctr"/>
                </a:tc>
              </a:tr>
              <a:tr h="0">
                <a:tc>
                  <a:txBody>
                    <a:bodyPr/>
                    <a:lstStyle/>
                    <a:p>
                      <a:pPr algn="l" fontAlgn="b"/>
                      <a:r>
                        <a:rPr lang="en-CA" sz="3200" u="none" strike="noStrike" dirty="0" smtClean="0">
                          <a:effectLst/>
                          <a:latin typeface="Helvetica" panose="020B0604020202030204" pitchFamily="34" charset="0"/>
                        </a:rPr>
                        <a:t>Ear,</a:t>
                      </a:r>
                      <a:r>
                        <a:rPr lang="en-CA" sz="3200" u="none" strike="noStrike" baseline="0" dirty="0" smtClean="0">
                          <a:effectLst/>
                          <a:latin typeface="Helvetica" panose="020B0604020202030204" pitchFamily="34" charset="0"/>
                        </a:rPr>
                        <a:t> Nose and Throat Infections</a:t>
                      </a:r>
                      <a:endParaRPr lang="en-CA" sz="3200" b="0" i="0" u="none" strike="noStrike" dirty="0">
                        <a:solidFill>
                          <a:srgbClr val="000000"/>
                        </a:solidFill>
                        <a:effectLst/>
                        <a:latin typeface="Helvetica" panose="020B0604020202030204" pitchFamily="34" charset="0"/>
                        <a:cs typeface="Times New Roman" pitchFamily="18" charset="0"/>
                      </a:endParaRPr>
                    </a:p>
                  </a:txBody>
                  <a:tcPr marL="720000" marR="45720" marT="360000" marB="360000" anchor="ctr"/>
                </a:tc>
                <a:tc gridSpan="2">
                  <a:txBody>
                    <a:bodyPr/>
                    <a:lstStyle/>
                    <a:p>
                      <a:pPr marL="1440000" lvl="1" algn="l" defTabSz="3840480" rtl="0" eaLnBrk="1" fontAlgn="b" latinLnBrk="0" hangingPunct="1"/>
                      <a:r>
                        <a:rPr lang="en-CA" sz="3200" u="none" strike="noStrike" kern="1200" dirty="0" smtClean="0">
                          <a:effectLst/>
                          <a:latin typeface="Helvetica" panose="020B0604020202030204" pitchFamily="34" charset="0"/>
                        </a:rPr>
                        <a:t>2.6 (1.8 – 3.8)***</a:t>
                      </a:r>
                      <a:endParaRPr lang="en-CA" sz="3200" u="none" strike="noStrike" kern="1200" dirty="0">
                        <a:solidFill>
                          <a:schemeClr val="dk1"/>
                        </a:solidFill>
                        <a:effectLst/>
                        <a:latin typeface="Helvetica" panose="020B0604020202030204" pitchFamily="34" charset="0"/>
                        <a:ea typeface="+mn-ea"/>
                        <a:cs typeface="+mn-cs"/>
                      </a:endParaRPr>
                    </a:p>
                  </a:txBody>
                  <a:tcPr marL="45720" marR="45720" marT="360000" marB="360000" anchor="ctr"/>
                </a:tc>
                <a:tc hMerge="1">
                  <a:txBody>
                    <a:bodyPr/>
                    <a:lstStyle/>
                    <a:p>
                      <a:endParaRPr lang="en-CA"/>
                    </a:p>
                  </a:txBody>
                  <a:tcPr/>
                </a:tc>
                <a:tc>
                  <a:txBody>
                    <a:bodyPr/>
                    <a:lstStyle/>
                    <a:p>
                      <a:pPr marL="1440000" lvl="1" algn="l" defTabSz="3840480" rtl="0" eaLnBrk="1" fontAlgn="b" latinLnBrk="0" hangingPunct="1"/>
                      <a:r>
                        <a:rPr lang="en-CA" sz="3200" u="none" strike="noStrike" kern="1200" dirty="0" smtClean="0">
                          <a:effectLst/>
                          <a:latin typeface="Helvetica" panose="020B0604020202030204" pitchFamily="34" charset="0"/>
                        </a:rPr>
                        <a:t>2.0 (1.3 – 2.9)***</a:t>
                      </a:r>
                      <a:endParaRPr lang="en-CA" sz="3200" u="none" strike="noStrike" kern="1200" dirty="0">
                        <a:solidFill>
                          <a:schemeClr val="dk1"/>
                        </a:solidFill>
                        <a:effectLst/>
                        <a:latin typeface="Helvetica" panose="020B0604020202030204" pitchFamily="34" charset="0"/>
                        <a:ea typeface="+mn-ea"/>
                        <a:cs typeface="+mn-cs"/>
                      </a:endParaRPr>
                    </a:p>
                  </a:txBody>
                  <a:tcPr marL="45720" marR="45720" marT="360000" marB="360000" anchor="ctr"/>
                </a:tc>
              </a:tr>
              <a:tr h="1709011">
                <a:tc gridSpan="4">
                  <a:txBody>
                    <a:bodyPr/>
                    <a:lstStyle/>
                    <a:p>
                      <a:pPr marL="0" marR="0" indent="0" algn="l" defTabSz="3840480" rtl="0" eaLnBrk="1" fontAlgn="b" latinLnBrk="0" hangingPunct="1">
                        <a:lnSpc>
                          <a:spcPct val="100000"/>
                        </a:lnSpc>
                        <a:spcBef>
                          <a:spcPts val="0"/>
                        </a:spcBef>
                        <a:spcAft>
                          <a:spcPts val="0"/>
                        </a:spcAft>
                        <a:buClrTx/>
                        <a:buSzTx/>
                        <a:buFontTx/>
                        <a:buNone/>
                        <a:tabLst/>
                        <a:defRPr/>
                      </a:pPr>
                      <a:r>
                        <a:rPr lang="en-CA" sz="3200" b="0" i="0" dirty="0" smtClean="0">
                          <a:latin typeface="Helvetica" panose="020B0604020202030204" pitchFamily="34" charset="0"/>
                          <a:cs typeface="Times New Roman" pitchFamily="18" charset="0"/>
                        </a:rPr>
                        <a:t>*OR = Odds ratio, 95%CI= Confidence Interval; **Adjusted by age and gender, </a:t>
                      </a:r>
                      <a:r>
                        <a:rPr lang="en-CA" sz="2800" b="0" i="0" dirty="0" smtClean="0">
                          <a:latin typeface="Helvetica" panose="020B0604020202030204" pitchFamily="34" charset="0"/>
                          <a:cs typeface="Times New Roman" pitchFamily="18" charset="0"/>
                        </a:rPr>
                        <a:t>***</a:t>
                      </a:r>
                      <a:r>
                        <a:rPr lang="en-CA" sz="3200" b="0" i="1" dirty="0" smtClean="0">
                          <a:latin typeface="Helvetica" panose="020B0604020202030204" pitchFamily="34" charset="0"/>
                          <a:cs typeface="Times New Roman" pitchFamily="18" charset="0"/>
                        </a:rPr>
                        <a:t>P</a:t>
                      </a:r>
                      <a:r>
                        <a:rPr lang="en-CA" sz="3200" b="0" i="0" dirty="0" smtClean="0">
                          <a:latin typeface="Helvetica" panose="020B0604020202030204" pitchFamily="34" charset="0"/>
                          <a:cs typeface="Times New Roman" pitchFamily="18" charset="0"/>
                        </a:rPr>
                        <a:t> &lt; 0.05;  </a:t>
                      </a:r>
                      <a:r>
                        <a:rPr lang="en-CA" sz="3200" b="0" i="0" u="none" strike="noStrike" baseline="0" dirty="0" smtClean="0">
                          <a:effectLst/>
                          <a:latin typeface="Helvetica" panose="020B0604020202030204" pitchFamily="34" charset="0"/>
                        </a:rPr>
                        <a:t>Reference group (no comorbidity) = 1. </a:t>
                      </a:r>
                      <a:endParaRPr lang="en-CA" sz="3200" b="0" i="0" u="none" strike="noStrike" dirty="0" smtClean="0">
                        <a:solidFill>
                          <a:srgbClr val="000000"/>
                        </a:solidFill>
                        <a:effectLst/>
                        <a:latin typeface="Helvetica" panose="020B0604020202030204" pitchFamily="34" charset="0"/>
                        <a:cs typeface="Times New Roman" pitchFamily="18" charset="0"/>
                      </a:endParaRPr>
                    </a:p>
                  </a:txBody>
                  <a:tcPr marL="720000" marR="45720" marT="360000" marB="360000" anchor="ctr"/>
                </a:tc>
                <a:tc hMerge="1">
                  <a:txBody>
                    <a:bodyPr/>
                    <a:lstStyle/>
                    <a:p>
                      <a:pPr marL="1440000" lvl="1" algn="l" defTabSz="3840480" rtl="0" eaLnBrk="1" fontAlgn="b" latinLnBrk="0" hangingPunct="1"/>
                      <a:endParaRPr lang="en-CA" sz="3200" u="none" strike="noStrike" kern="1200" dirty="0">
                        <a:solidFill>
                          <a:schemeClr val="dk1"/>
                        </a:solidFill>
                        <a:effectLst/>
                        <a:latin typeface="Helvetica" panose="020B0604020202030204" pitchFamily="34" charset="0"/>
                        <a:ea typeface="+mn-ea"/>
                        <a:cs typeface="+mn-cs"/>
                      </a:endParaRPr>
                    </a:p>
                  </a:txBody>
                  <a:tcPr marL="45720" marR="45720" marT="360000" marB="360000" anchor="ctr"/>
                </a:tc>
                <a:tc hMerge="1">
                  <a:txBody>
                    <a:bodyPr/>
                    <a:lstStyle/>
                    <a:p>
                      <a:endParaRPr lang="en-CA"/>
                    </a:p>
                  </a:txBody>
                  <a:tcPr/>
                </a:tc>
                <a:tc hMerge="1">
                  <a:txBody>
                    <a:bodyPr/>
                    <a:lstStyle/>
                    <a:p>
                      <a:pPr marL="1440000" lvl="1" algn="l" defTabSz="3840480" rtl="0" eaLnBrk="1" fontAlgn="b" latinLnBrk="0" hangingPunct="1"/>
                      <a:endParaRPr lang="en-CA" sz="3200" u="none" strike="noStrike" kern="1200" dirty="0">
                        <a:solidFill>
                          <a:schemeClr val="dk1"/>
                        </a:solidFill>
                        <a:effectLst/>
                        <a:latin typeface="Helvetica" panose="020B0604020202030204" pitchFamily="34" charset="0"/>
                        <a:ea typeface="+mn-ea"/>
                        <a:cs typeface="+mn-cs"/>
                      </a:endParaRPr>
                    </a:p>
                  </a:txBody>
                  <a:tcPr marL="45720" marR="45720" marT="360000" marB="360000" anchor="ctr"/>
                </a:tc>
              </a:tr>
            </a:tbl>
          </a:graphicData>
        </a:graphic>
      </p:graphicFrame>
      <p:sp>
        <p:nvSpPr>
          <p:cNvPr id="41" name="AutoShape 24"/>
          <p:cNvSpPr>
            <a:spLocks noChangeArrowheads="1"/>
          </p:cNvSpPr>
          <p:nvPr/>
        </p:nvSpPr>
        <p:spPr bwMode="auto">
          <a:xfrm>
            <a:off x="804880" y="6016918"/>
            <a:ext cx="15793652" cy="914400"/>
          </a:xfrm>
          <a:prstGeom prst="rect">
            <a:avLst/>
          </a:prstGeom>
          <a:solidFill>
            <a:srgbClr val="C00000"/>
          </a:solidFill>
          <a:ln>
            <a:headEnd/>
            <a:tailEnd/>
          </a:ln>
        </p:spPr>
        <p:style>
          <a:lnRef idx="0">
            <a:schemeClr val="accent1"/>
          </a:lnRef>
          <a:fillRef idx="3">
            <a:schemeClr val="accent1"/>
          </a:fillRef>
          <a:effectRef idx="3">
            <a:schemeClr val="accent1"/>
          </a:effectRef>
          <a:fontRef idx="minor">
            <a:schemeClr val="lt1"/>
          </a:fontRef>
        </p:style>
        <p:txBody>
          <a:bodyPr lIns="43744" tIns="21118" rIns="43744" bIns="21118" anchor="ctr"/>
          <a:lstStyle/>
          <a:p>
            <a:pPr marL="457152" lvl="1" indent="0" algn="ctr" defTabSz="412709" eaLnBrk="0" hangingPunct="0">
              <a:defRPr/>
            </a:pPr>
            <a:r>
              <a:rPr lang="en-US" sz="4400" b="1" dirty="0" smtClean="0">
                <a:solidFill>
                  <a:schemeClr val="bg1"/>
                </a:solidFill>
                <a:effectLst>
                  <a:outerShdw blurRad="38100" dist="38100" dir="2700000" algn="tl">
                    <a:srgbClr val="000000"/>
                  </a:outerShdw>
                </a:effectLst>
                <a:latin typeface="Helvetica" panose="020B0604020202030204" pitchFamily="34" charset="0"/>
                <a:cs typeface="Times New Roman" pitchFamily="18" charset="0"/>
              </a:rPr>
              <a:t>Introduction</a:t>
            </a:r>
            <a:endParaRPr lang="en-US" sz="4400" b="1" dirty="0">
              <a:solidFill>
                <a:schemeClr val="bg1"/>
              </a:solidFill>
              <a:effectLst>
                <a:outerShdw blurRad="38100" dist="38100" dir="2700000" algn="tl">
                  <a:srgbClr val="000000"/>
                </a:outerShdw>
              </a:effectLst>
              <a:latin typeface="Helvetica" panose="020B0604020202030204" pitchFamily="34" charset="0"/>
              <a:cs typeface="Times New Roman" pitchFamily="18" charset="0"/>
            </a:endParaRPr>
          </a:p>
        </p:txBody>
      </p:sp>
      <p:sp>
        <p:nvSpPr>
          <p:cNvPr id="42" name="AutoShape 24"/>
          <p:cNvSpPr>
            <a:spLocks noChangeArrowheads="1"/>
          </p:cNvSpPr>
          <p:nvPr/>
        </p:nvSpPr>
        <p:spPr bwMode="auto">
          <a:xfrm>
            <a:off x="804880" y="18825420"/>
            <a:ext cx="15793652" cy="914400"/>
          </a:xfrm>
          <a:prstGeom prst="rect">
            <a:avLst/>
          </a:prstGeom>
          <a:solidFill>
            <a:srgbClr val="C00000"/>
          </a:solidFill>
          <a:ln>
            <a:headEnd/>
            <a:tailEnd/>
          </a:ln>
        </p:spPr>
        <p:style>
          <a:lnRef idx="0">
            <a:schemeClr val="accent1"/>
          </a:lnRef>
          <a:fillRef idx="3">
            <a:schemeClr val="accent1"/>
          </a:fillRef>
          <a:effectRef idx="3">
            <a:schemeClr val="accent1"/>
          </a:effectRef>
          <a:fontRef idx="minor">
            <a:schemeClr val="lt1"/>
          </a:fontRef>
        </p:style>
        <p:txBody>
          <a:bodyPr lIns="43744" tIns="21118" rIns="43744" bIns="21118" anchor="ctr"/>
          <a:lstStyle/>
          <a:p>
            <a:pPr marL="457152" lvl="1" indent="0" algn="ctr" defTabSz="412709" eaLnBrk="0" hangingPunct="0"/>
            <a:r>
              <a:rPr lang="en-US" sz="4400" b="1" dirty="0">
                <a:solidFill>
                  <a:schemeClr val="bg1"/>
                </a:solidFill>
                <a:effectLst>
                  <a:outerShdw blurRad="38100" dist="38100" dir="2700000" algn="tl">
                    <a:srgbClr val="000000"/>
                  </a:outerShdw>
                </a:effectLst>
                <a:latin typeface="Helvetica" panose="020B0604020202030204" pitchFamily="34" charset="0"/>
                <a:cs typeface="Times New Roman" pitchFamily="18" charset="0"/>
              </a:rPr>
              <a:t>Aims</a:t>
            </a:r>
          </a:p>
        </p:txBody>
      </p:sp>
      <p:sp>
        <p:nvSpPr>
          <p:cNvPr id="43" name="AutoShape 24"/>
          <p:cNvSpPr>
            <a:spLocks noChangeArrowheads="1"/>
          </p:cNvSpPr>
          <p:nvPr/>
        </p:nvSpPr>
        <p:spPr bwMode="auto">
          <a:xfrm>
            <a:off x="804880" y="21535980"/>
            <a:ext cx="15793652" cy="914400"/>
          </a:xfrm>
          <a:prstGeom prst="rect">
            <a:avLst/>
          </a:prstGeom>
          <a:solidFill>
            <a:srgbClr val="C00000"/>
          </a:solidFill>
          <a:ln>
            <a:headEnd/>
            <a:tailEnd/>
          </a:ln>
        </p:spPr>
        <p:style>
          <a:lnRef idx="0">
            <a:schemeClr val="accent1"/>
          </a:lnRef>
          <a:fillRef idx="3">
            <a:schemeClr val="accent1"/>
          </a:fillRef>
          <a:effectRef idx="3">
            <a:schemeClr val="accent1"/>
          </a:effectRef>
          <a:fontRef idx="minor">
            <a:schemeClr val="lt1"/>
          </a:fontRef>
        </p:style>
        <p:txBody>
          <a:bodyPr lIns="43744" tIns="21118" rIns="43744" bIns="21118" anchor="ctr"/>
          <a:lstStyle/>
          <a:p>
            <a:pPr marL="457152" lvl="1" indent="0" algn="ctr" defTabSz="412709" eaLnBrk="0" hangingPunct="0">
              <a:defRPr/>
            </a:pPr>
            <a:r>
              <a:rPr lang="en-US" sz="4400" b="1" dirty="0" smtClean="0">
                <a:solidFill>
                  <a:schemeClr val="bg1"/>
                </a:solidFill>
                <a:effectLst>
                  <a:outerShdw blurRad="38100" dist="38100" dir="2700000" algn="tl">
                    <a:srgbClr val="000000"/>
                  </a:outerShdw>
                </a:effectLst>
                <a:latin typeface="Helvetica" panose="020B0604020202030204" pitchFamily="34" charset="0"/>
                <a:cs typeface="Times New Roman" pitchFamily="18" charset="0"/>
              </a:rPr>
              <a:t>Methods</a:t>
            </a:r>
            <a:endParaRPr lang="en-US" sz="4400" b="1" dirty="0">
              <a:solidFill>
                <a:schemeClr val="bg1"/>
              </a:solidFill>
              <a:effectLst>
                <a:outerShdw blurRad="38100" dist="38100" dir="2700000" algn="tl">
                  <a:srgbClr val="000000"/>
                </a:outerShdw>
              </a:effectLst>
              <a:latin typeface="Helvetica" panose="020B0604020202030204" pitchFamily="34" charset="0"/>
              <a:cs typeface="Times New Roman" pitchFamily="18" charset="0"/>
            </a:endParaRPr>
          </a:p>
        </p:txBody>
      </p:sp>
      <p:sp>
        <p:nvSpPr>
          <p:cNvPr id="44" name="AutoShape 24"/>
          <p:cNvSpPr>
            <a:spLocks noChangeArrowheads="1"/>
          </p:cNvSpPr>
          <p:nvPr/>
        </p:nvSpPr>
        <p:spPr bwMode="auto">
          <a:xfrm>
            <a:off x="17706374" y="28249535"/>
            <a:ext cx="15793652" cy="914400"/>
          </a:xfrm>
          <a:prstGeom prst="rect">
            <a:avLst/>
          </a:prstGeom>
          <a:solidFill>
            <a:srgbClr val="C00000"/>
          </a:solidFill>
          <a:ln>
            <a:headEnd/>
            <a:tailEnd/>
          </a:ln>
        </p:spPr>
        <p:style>
          <a:lnRef idx="0">
            <a:schemeClr val="accent1"/>
          </a:lnRef>
          <a:fillRef idx="3">
            <a:schemeClr val="accent1"/>
          </a:fillRef>
          <a:effectRef idx="3">
            <a:schemeClr val="accent1"/>
          </a:effectRef>
          <a:fontRef idx="minor">
            <a:schemeClr val="lt1"/>
          </a:fontRef>
        </p:style>
        <p:txBody>
          <a:bodyPr lIns="43744" tIns="21118" rIns="43744" bIns="21118" anchor="ctr"/>
          <a:lstStyle/>
          <a:p>
            <a:pPr marL="457152" lvl="1" indent="0" algn="ctr" defTabSz="412709" eaLnBrk="0" hangingPunct="0">
              <a:defRPr/>
            </a:pPr>
            <a:r>
              <a:rPr lang="en-US" sz="4400" b="1" smtClean="0">
                <a:solidFill>
                  <a:schemeClr val="bg1"/>
                </a:solidFill>
                <a:effectLst>
                  <a:outerShdw blurRad="38100" dist="38100" dir="2700000" algn="tl">
                    <a:srgbClr val="000000"/>
                  </a:outerShdw>
                </a:effectLst>
                <a:latin typeface="Helvetica" panose="020B0604020202030204" pitchFamily="34" charset="0"/>
                <a:cs typeface="Times New Roman" pitchFamily="18" charset="0"/>
              </a:rPr>
              <a:t>Acknowledgements</a:t>
            </a:r>
            <a:endParaRPr lang="en-US" sz="4400" b="1" dirty="0">
              <a:solidFill>
                <a:schemeClr val="bg1"/>
              </a:solidFill>
              <a:effectLst>
                <a:outerShdw blurRad="38100" dist="38100" dir="2700000" algn="tl">
                  <a:srgbClr val="000000"/>
                </a:outerShdw>
              </a:effectLst>
              <a:latin typeface="Helvetica" panose="020B0604020202030204" pitchFamily="34" charset="0"/>
              <a:cs typeface="Times New Roman" pitchFamily="18" charset="0"/>
            </a:endParaRPr>
          </a:p>
        </p:txBody>
      </p:sp>
      <p:sp>
        <p:nvSpPr>
          <p:cNvPr id="45" name="AutoShape 24"/>
          <p:cNvSpPr>
            <a:spLocks noChangeArrowheads="1"/>
          </p:cNvSpPr>
          <p:nvPr/>
        </p:nvSpPr>
        <p:spPr bwMode="auto">
          <a:xfrm>
            <a:off x="34883891" y="26304429"/>
            <a:ext cx="15793200" cy="914400"/>
          </a:xfrm>
          <a:prstGeom prst="rect">
            <a:avLst/>
          </a:prstGeom>
          <a:solidFill>
            <a:srgbClr val="C00000"/>
          </a:solidFill>
          <a:ln>
            <a:headEnd/>
            <a:tailEnd/>
          </a:ln>
        </p:spPr>
        <p:style>
          <a:lnRef idx="0">
            <a:schemeClr val="accent1"/>
          </a:lnRef>
          <a:fillRef idx="3">
            <a:schemeClr val="accent1"/>
          </a:fillRef>
          <a:effectRef idx="3">
            <a:schemeClr val="accent1"/>
          </a:effectRef>
          <a:fontRef idx="minor">
            <a:schemeClr val="lt1"/>
          </a:fontRef>
        </p:style>
        <p:txBody>
          <a:bodyPr lIns="43744" tIns="21118" rIns="43744" bIns="21118" anchor="ctr"/>
          <a:lstStyle/>
          <a:p>
            <a:pPr marL="457152" lvl="1" indent="0" algn="ctr" defTabSz="412709" eaLnBrk="0" hangingPunct="0">
              <a:defRPr/>
            </a:pPr>
            <a:r>
              <a:rPr lang="en-US" sz="4400" b="1" dirty="0">
                <a:solidFill>
                  <a:schemeClr val="bg1"/>
                </a:solidFill>
                <a:effectLst>
                  <a:outerShdw blurRad="38100" dist="38100" dir="2700000" algn="tl">
                    <a:srgbClr val="000000"/>
                  </a:outerShdw>
                </a:effectLst>
                <a:latin typeface="Helvetica" panose="020B0604020202030204" pitchFamily="34" charset="0"/>
                <a:cs typeface="Times New Roman" pitchFamily="18" charset="0"/>
              </a:rPr>
              <a:t>References</a:t>
            </a:r>
          </a:p>
        </p:txBody>
      </p:sp>
      <p:sp>
        <p:nvSpPr>
          <p:cNvPr id="47" name="AutoShape 24"/>
          <p:cNvSpPr>
            <a:spLocks noChangeArrowheads="1"/>
          </p:cNvSpPr>
          <p:nvPr/>
        </p:nvSpPr>
        <p:spPr bwMode="auto">
          <a:xfrm>
            <a:off x="34883891" y="18677215"/>
            <a:ext cx="15793200" cy="914400"/>
          </a:xfrm>
          <a:prstGeom prst="rect">
            <a:avLst/>
          </a:prstGeom>
          <a:solidFill>
            <a:srgbClr val="C00000"/>
          </a:solidFill>
          <a:ln>
            <a:headEnd/>
            <a:tailEnd/>
          </a:ln>
        </p:spPr>
        <p:style>
          <a:lnRef idx="0">
            <a:schemeClr val="accent1"/>
          </a:lnRef>
          <a:fillRef idx="3">
            <a:schemeClr val="accent1"/>
          </a:fillRef>
          <a:effectRef idx="3">
            <a:schemeClr val="accent1"/>
          </a:effectRef>
          <a:fontRef idx="minor">
            <a:schemeClr val="lt1"/>
          </a:fontRef>
        </p:style>
        <p:txBody>
          <a:bodyPr lIns="43744" tIns="21118" rIns="43744" bIns="21118" anchor="ctr"/>
          <a:lstStyle/>
          <a:p>
            <a:pPr marL="457152" lvl="1" indent="0" algn="ctr" defTabSz="412709" eaLnBrk="0" hangingPunct="0">
              <a:defRPr/>
            </a:pPr>
            <a:r>
              <a:rPr lang="en-US" sz="4400" b="1" dirty="0">
                <a:solidFill>
                  <a:schemeClr val="bg1"/>
                </a:solidFill>
                <a:effectLst>
                  <a:outerShdw blurRad="38100" dist="38100" dir="2700000" algn="tl">
                    <a:srgbClr val="000000"/>
                  </a:outerShdw>
                </a:effectLst>
                <a:latin typeface="Helvetica" panose="020B0604020202030204" pitchFamily="34" charset="0"/>
                <a:cs typeface="Times New Roman" pitchFamily="18" charset="0"/>
              </a:rPr>
              <a:t>Conclusion</a:t>
            </a:r>
          </a:p>
        </p:txBody>
      </p:sp>
      <p:sp>
        <p:nvSpPr>
          <p:cNvPr id="48" name="AutoShape 24"/>
          <p:cNvSpPr>
            <a:spLocks noChangeArrowheads="1"/>
          </p:cNvSpPr>
          <p:nvPr/>
        </p:nvSpPr>
        <p:spPr bwMode="auto">
          <a:xfrm>
            <a:off x="34883665" y="6016918"/>
            <a:ext cx="15793652" cy="914400"/>
          </a:xfrm>
          <a:prstGeom prst="rect">
            <a:avLst/>
          </a:prstGeom>
          <a:solidFill>
            <a:srgbClr val="C00000"/>
          </a:solidFill>
          <a:ln>
            <a:headEnd/>
            <a:tailEnd/>
          </a:ln>
        </p:spPr>
        <p:style>
          <a:lnRef idx="0">
            <a:schemeClr val="accent1"/>
          </a:lnRef>
          <a:fillRef idx="3">
            <a:schemeClr val="accent1"/>
          </a:fillRef>
          <a:effectRef idx="3">
            <a:schemeClr val="accent1"/>
          </a:effectRef>
          <a:fontRef idx="minor">
            <a:schemeClr val="lt1"/>
          </a:fontRef>
        </p:style>
        <p:txBody>
          <a:bodyPr lIns="43744" tIns="21118" rIns="43744" bIns="21118" anchor="ctr"/>
          <a:lstStyle/>
          <a:p>
            <a:pPr marL="457152" lvl="1" indent="0" algn="ctr" defTabSz="412709" eaLnBrk="0" hangingPunct="0">
              <a:defRPr/>
            </a:pPr>
            <a:r>
              <a:rPr lang="en-US" sz="4400" b="1" dirty="0" smtClean="0">
                <a:solidFill>
                  <a:schemeClr val="bg1"/>
                </a:solidFill>
                <a:effectLst>
                  <a:outerShdw blurRad="38100" dist="38100" dir="2700000" algn="tl">
                    <a:srgbClr val="000000"/>
                  </a:outerShdw>
                </a:effectLst>
                <a:latin typeface="Helvetica" panose="020B0604020202030204" pitchFamily="34" charset="0"/>
                <a:cs typeface="Times New Roman" pitchFamily="18" charset="0"/>
              </a:rPr>
              <a:t>Results (cont.)</a:t>
            </a:r>
            <a:endParaRPr lang="en-US" sz="4400" b="1" dirty="0">
              <a:solidFill>
                <a:schemeClr val="bg1"/>
              </a:solidFill>
              <a:effectLst>
                <a:outerShdw blurRad="38100" dist="38100" dir="2700000" algn="tl">
                  <a:srgbClr val="000000"/>
                </a:outerShdw>
              </a:effectLst>
              <a:latin typeface="Helvetica" panose="020B0604020202030204" pitchFamily="34" charset="0"/>
              <a:cs typeface="Times New Roman" pitchFamily="18" charset="0"/>
            </a:endParaRPr>
          </a:p>
        </p:txBody>
      </p:sp>
      <p:sp>
        <p:nvSpPr>
          <p:cNvPr id="4" name="Rectangle 3"/>
          <p:cNvSpPr/>
          <p:nvPr/>
        </p:nvSpPr>
        <p:spPr>
          <a:xfrm>
            <a:off x="6093460" y="11916093"/>
            <a:ext cx="5216493" cy="406265"/>
          </a:xfrm>
          <a:prstGeom prst="rect">
            <a:avLst/>
          </a:prstGeom>
        </p:spPr>
        <p:txBody>
          <a:bodyPr wrap="none">
            <a:spAutoFit/>
          </a:bodyPr>
          <a:lstStyle/>
          <a:p>
            <a:pPr>
              <a:lnSpc>
                <a:spcPct val="85000"/>
              </a:lnSpc>
              <a:spcBef>
                <a:spcPct val="50000"/>
              </a:spcBef>
            </a:pPr>
            <a:r>
              <a:rPr lang="en-US" sz="2400" i="1" dirty="0">
                <a:latin typeface="Helvetica" panose="020B0604020202030204" pitchFamily="34" charset="0"/>
              </a:rPr>
              <a:t>American Academy of Orofacial Pain</a:t>
            </a:r>
          </a:p>
        </p:txBody>
      </p:sp>
      <p:sp>
        <p:nvSpPr>
          <p:cNvPr id="60" name="TextBox 57"/>
          <p:cNvSpPr txBox="1"/>
          <p:nvPr/>
        </p:nvSpPr>
        <p:spPr>
          <a:xfrm>
            <a:off x="35790781" y="9547654"/>
            <a:ext cx="13979420" cy="10772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3200" b="1" dirty="0" smtClean="0">
                <a:latin typeface="Helvetica" panose="020B0604020202030204" pitchFamily="34" charset="0"/>
                <a:cs typeface="Times New Roman" pitchFamily="18" charset="0"/>
              </a:rPr>
              <a:t>Table 2. </a:t>
            </a:r>
            <a:r>
              <a:rPr lang="en-CA" sz="3200" b="1" dirty="0">
                <a:latin typeface="Helvetica" panose="020B0604020202030204" pitchFamily="34" charset="0"/>
                <a:cs typeface="Times New Roman" pitchFamily="18" charset="0"/>
              </a:rPr>
              <a:t>A</a:t>
            </a:r>
            <a:r>
              <a:rPr lang="en-CA" sz="3200" b="1" dirty="0" smtClean="0">
                <a:latin typeface="Helvetica" panose="020B0604020202030204" pitchFamily="34" charset="0"/>
                <a:cs typeface="Times New Roman" pitchFamily="18" charset="0"/>
              </a:rPr>
              <a:t>ssociation </a:t>
            </a:r>
            <a:r>
              <a:rPr lang="en-CA" sz="3200" b="1" dirty="0">
                <a:latin typeface="Helvetica" panose="020B0604020202030204" pitchFamily="34" charset="0"/>
                <a:cs typeface="Times New Roman" pitchFamily="18" charset="0"/>
              </a:rPr>
              <a:t>between </a:t>
            </a:r>
            <a:r>
              <a:rPr lang="en-CA" sz="3200" b="1" dirty="0" smtClean="0">
                <a:latin typeface="Helvetica" panose="020B0604020202030204" pitchFamily="34" charset="0"/>
                <a:cs typeface="Times New Roman" pitchFamily="18" charset="0"/>
              </a:rPr>
              <a:t>masticatory muscle areas of tenderness and non-painful comorbidities (TMD n = </a:t>
            </a:r>
            <a:r>
              <a:rPr lang="en-CA" sz="3200" b="1" dirty="0" smtClean="0">
                <a:latin typeface="Helvetica" panose="020B0604020202030204" pitchFamily="34" charset="0"/>
                <a:cs typeface="Times New Roman" pitchFamily="18" charset="0"/>
              </a:rPr>
              <a:t>560 </a:t>
            </a:r>
            <a:r>
              <a:rPr lang="en-CA" sz="3200" b="1" dirty="0" smtClean="0">
                <a:latin typeface="Helvetica" panose="020B0604020202030204" pitchFamily="34" charset="0"/>
                <a:cs typeface="Times New Roman" pitchFamily="18" charset="0"/>
              </a:rPr>
              <a:t>and Controls n = 148).</a:t>
            </a:r>
            <a:endParaRPr lang="en-CA" sz="3200" b="1" dirty="0">
              <a:latin typeface="Helvetica" panose="020B0604020202030204" pitchFamily="34" charset="0"/>
              <a:cs typeface="Times New Roman" pitchFamily="18" charset="0"/>
            </a:endParaRPr>
          </a:p>
        </p:txBody>
      </p:sp>
      <p:graphicFrame>
        <p:nvGraphicFramePr>
          <p:cNvPr id="51" name="Table 50"/>
          <p:cNvGraphicFramePr>
            <a:graphicFrameLocks noGrp="1"/>
          </p:cNvGraphicFramePr>
          <p:nvPr>
            <p:extLst>
              <p:ext uri="{D42A27DB-BD31-4B8C-83A1-F6EECF244321}">
                <p14:modId xmlns:p14="http://schemas.microsoft.com/office/powerpoint/2010/main" val="4126514691"/>
              </p:ext>
            </p:extLst>
          </p:nvPr>
        </p:nvGraphicFramePr>
        <p:xfrm>
          <a:off x="35011889" y="10718243"/>
          <a:ext cx="15537204" cy="8003001"/>
        </p:xfrm>
        <a:graphic>
          <a:graphicData uri="http://schemas.openxmlformats.org/drawingml/2006/table">
            <a:tbl>
              <a:tblPr firstRow="1" firstCol="1">
                <a:tableStyleId>{72833802-FEF1-4C79-8D5D-14CF1EAF98D9}</a:tableStyleId>
              </a:tblPr>
              <a:tblGrid>
                <a:gridCol w="6067990"/>
                <a:gridCol w="4212132"/>
                <a:gridCol w="354633"/>
                <a:gridCol w="4902449"/>
              </a:tblGrid>
              <a:tr h="982883">
                <a:tc>
                  <a:txBody>
                    <a:bodyPr/>
                    <a:lstStyle/>
                    <a:p>
                      <a:pPr algn="ctr" fontAlgn="b"/>
                      <a:r>
                        <a:rPr lang="en-CA" sz="3200" u="none" strike="noStrike" dirty="0" smtClean="0">
                          <a:effectLst/>
                          <a:latin typeface="Helvetica" panose="020B0604020202030204" pitchFamily="34" charset="0"/>
                        </a:rPr>
                        <a:t>Comorbidities</a:t>
                      </a:r>
                      <a:endParaRPr lang="en-CA" sz="3200" b="1" i="0" u="none" strike="noStrike" dirty="0">
                        <a:solidFill>
                          <a:srgbClr val="000000"/>
                        </a:solidFill>
                        <a:effectLst/>
                        <a:latin typeface="Helvetica" panose="020B0604020202030204" pitchFamily="34" charset="0"/>
                        <a:cs typeface="Times New Roman" pitchFamily="18" charset="0"/>
                      </a:endParaRPr>
                    </a:p>
                  </a:txBody>
                  <a:tcPr marL="137160" marR="137160" marT="137160" marB="137160" anchor="ctr">
                    <a:solidFill>
                      <a:srgbClr val="CC0000"/>
                    </a:solidFill>
                  </a:tcPr>
                </a:tc>
                <a:tc>
                  <a:txBody>
                    <a:bodyPr/>
                    <a:lstStyle/>
                    <a:p>
                      <a:pPr algn="ctr" fontAlgn="b"/>
                      <a:r>
                        <a:rPr lang="en-CA" sz="3200" u="none" strike="noStrike" dirty="0" smtClean="0">
                          <a:effectLst/>
                          <a:latin typeface="Helvetica" panose="020B0604020202030204" pitchFamily="34" charset="0"/>
                        </a:rPr>
                        <a:t>Crude </a:t>
                      </a:r>
                      <a:r>
                        <a:rPr lang="en-CA" sz="3200" u="none" strike="noStrike" baseline="0" dirty="0" smtClean="0">
                          <a:effectLst/>
                          <a:latin typeface="Helvetica" panose="020B0604020202030204" pitchFamily="34" charset="0"/>
                        </a:rPr>
                        <a:t>OR (95% CI)*</a:t>
                      </a:r>
                      <a:endParaRPr lang="en-CA" sz="3200" b="1" i="0" u="none" strike="noStrike" dirty="0">
                        <a:solidFill>
                          <a:srgbClr val="000000"/>
                        </a:solidFill>
                        <a:effectLst/>
                        <a:latin typeface="Helvetica" panose="020B0604020202030204" pitchFamily="34" charset="0"/>
                        <a:cs typeface="Times New Roman" pitchFamily="18" charset="0"/>
                      </a:endParaRPr>
                    </a:p>
                  </a:txBody>
                  <a:tcPr marL="137160" marR="137160" marT="108000" marB="108000" anchor="ctr">
                    <a:solidFill>
                      <a:srgbClr val="CC0000"/>
                    </a:solidFill>
                  </a:tcPr>
                </a:tc>
                <a:tc gridSpan="2">
                  <a:txBody>
                    <a:bodyPr/>
                    <a:lstStyle/>
                    <a:p>
                      <a:pPr algn="ctr" fontAlgn="b"/>
                      <a:r>
                        <a:rPr lang="en-CA" sz="3200" u="none" strike="noStrike" dirty="0" smtClean="0">
                          <a:effectLst/>
                          <a:latin typeface="Helvetica" panose="020B0604020202030204" pitchFamily="34" charset="0"/>
                        </a:rPr>
                        <a:t>Adjusted</a:t>
                      </a:r>
                      <a:r>
                        <a:rPr lang="en-CA" sz="3200" u="none" strike="noStrike" baseline="0" dirty="0" smtClean="0">
                          <a:effectLst/>
                          <a:latin typeface="Helvetica" panose="020B0604020202030204" pitchFamily="34" charset="0"/>
                        </a:rPr>
                        <a:t> OR (95% CI) **</a:t>
                      </a:r>
                      <a:endParaRPr lang="en-CA" sz="3200" b="1" i="0" u="none" strike="noStrike" dirty="0">
                        <a:solidFill>
                          <a:srgbClr val="000000"/>
                        </a:solidFill>
                        <a:effectLst/>
                        <a:latin typeface="Helvetica" panose="020B0604020202030204" pitchFamily="34" charset="0"/>
                        <a:cs typeface="Times New Roman" pitchFamily="18" charset="0"/>
                      </a:endParaRPr>
                    </a:p>
                  </a:txBody>
                  <a:tcPr marL="137160" marR="137160" marT="137160" marB="137160" anchor="ctr">
                    <a:solidFill>
                      <a:srgbClr val="CC0000"/>
                    </a:solidFill>
                  </a:tcPr>
                </a:tc>
                <a:tc hMerge="1">
                  <a:txBody>
                    <a:bodyPr/>
                    <a:lstStyle/>
                    <a:p>
                      <a:pPr algn="ctr" fontAlgn="b"/>
                      <a:endParaRPr lang="en-CA" sz="3200" b="1" i="0" u="none" strike="noStrike" dirty="0">
                        <a:solidFill>
                          <a:srgbClr val="000000"/>
                        </a:solidFill>
                        <a:effectLst/>
                        <a:latin typeface="Helvetica" panose="020B0604020202030204" pitchFamily="34" charset="0"/>
                        <a:cs typeface="Times New Roman" pitchFamily="18" charset="0"/>
                      </a:endParaRPr>
                    </a:p>
                  </a:txBody>
                  <a:tcPr marL="137160" marR="137160" marT="137160" marB="137160" anchor="ctr">
                    <a:solidFill>
                      <a:srgbClr val="CC0000"/>
                    </a:solidFill>
                  </a:tcPr>
                </a:tc>
              </a:tr>
              <a:tr h="1214038">
                <a:tc>
                  <a:txBody>
                    <a:bodyPr/>
                    <a:lstStyle/>
                    <a:p>
                      <a:pPr marL="0" indent="0" algn="l" fontAlgn="b">
                        <a:buNone/>
                      </a:pPr>
                      <a:r>
                        <a:rPr lang="en-CA" sz="3200" u="none" strike="noStrike" dirty="0" smtClean="0">
                          <a:effectLst/>
                          <a:latin typeface="Helvetica" panose="020B0604020202030204" pitchFamily="34" charset="0"/>
                        </a:rPr>
                        <a:t>Cardiovascular conditions</a:t>
                      </a:r>
                      <a:endParaRPr lang="en-CA" sz="3200" b="0" i="0" u="none" strike="noStrike" dirty="0">
                        <a:solidFill>
                          <a:srgbClr val="000000"/>
                        </a:solidFill>
                        <a:effectLst/>
                        <a:latin typeface="Helvetica" panose="020B0604020202030204" pitchFamily="34" charset="0"/>
                        <a:cs typeface="Times New Roman" pitchFamily="18" charset="0"/>
                      </a:endParaRPr>
                    </a:p>
                  </a:txBody>
                  <a:tcPr marL="720000" marR="45720" marT="360000" marB="360000" anchor="ctr"/>
                </a:tc>
                <a:tc gridSpan="2">
                  <a:txBody>
                    <a:bodyPr/>
                    <a:lstStyle/>
                    <a:p>
                      <a:pPr marL="1440000" lvl="1" algn="l" defTabSz="3840480" rtl="0" eaLnBrk="1" fontAlgn="b" latinLnBrk="0" hangingPunct="1"/>
                      <a:r>
                        <a:rPr lang="en-CA" sz="3200" u="none" strike="noStrike" kern="1200" dirty="0" smtClean="0">
                          <a:solidFill>
                            <a:schemeClr val="tx1"/>
                          </a:solidFill>
                          <a:effectLst/>
                          <a:latin typeface="Helvetica" panose="020B0604020202030204" pitchFamily="34" charset="0"/>
                          <a:ea typeface="+mn-ea"/>
                          <a:cs typeface="+mn-cs"/>
                        </a:rPr>
                        <a:t>2.7 (1.9 </a:t>
                      </a:r>
                      <a:r>
                        <a:rPr lang="en-US" sz="3200" u="none" strike="noStrike" kern="1200" dirty="0" smtClean="0">
                          <a:solidFill>
                            <a:schemeClr val="tx1"/>
                          </a:solidFill>
                          <a:effectLst/>
                          <a:latin typeface="Helvetica" panose="020B0604020202030204" pitchFamily="34" charset="0"/>
                          <a:ea typeface="+mn-ea"/>
                          <a:cs typeface="+mn-cs"/>
                        </a:rPr>
                        <a:t>–</a:t>
                      </a:r>
                      <a:r>
                        <a:rPr lang="en-CA" sz="3200" u="none" strike="noStrike" kern="1200" dirty="0" smtClean="0">
                          <a:solidFill>
                            <a:schemeClr val="tx1"/>
                          </a:solidFill>
                          <a:effectLst/>
                          <a:latin typeface="Helvetica" panose="020B0604020202030204" pitchFamily="34" charset="0"/>
                          <a:ea typeface="+mn-ea"/>
                          <a:cs typeface="+mn-cs"/>
                        </a:rPr>
                        <a:t> 3.9)***</a:t>
                      </a:r>
                      <a:endParaRPr lang="en-CA" sz="3200" u="none" strike="noStrike" kern="1200" dirty="0">
                        <a:solidFill>
                          <a:schemeClr val="tx1"/>
                        </a:solidFill>
                        <a:effectLst/>
                        <a:latin typeface="Helvetica" panose="020B0604020202030204" pitchFamily="34" charset="0"/>
                        <a:ea typeface="+mn-ea"/>
                        <a:cs typeface="+mn-cs"/>
                      </a:endParaRPr>
                    </a:p>
                  </a:txBody>
                  <a:tcPr marL="45720" marR="45720" marT="360000" marB="360000" anchor="ctr"/>
                </a:tc>
                <a:tc hMerge="1">
                  <a:txBody>
                    <a:bodyPr/>
                    <a:lstStyle/>
                    <a:p>
                      <a:endParaRPr lang="en-CA"/>
                    </a:p>
                  </a:txBody>
                  <a:tcPr/>
                </a:tc>
                <a:tc>
                  <a:txBody>
                    <a:bodyPr/>
                    <a:lstStyle/>
                    <a:p>
                      <a:pPr marL="1440000" lvl="1" algn="l" defTabSz="3840480" rtl="0" eaLnBrk="1" fontAlgn="b" latinLnBrk="0" hangingPunct="1"/>
                      <a:r>
                        <a:rPr lang="en-CA" sz="3200" u="none" strike="noStrike" kern="1200" dirty="0" smtClean="0">
                          <a:solidFill>
                            <a:schemeClr val="tx1"/>
                          </a:solidFill>
                          <a:effectLst/>
                          <a:latin typeface="Helvetica" panose="020B0604020202030204" pitchFamily="34" charset="0"/>
                          <a:ea typeface="+mn-ea"/>
                          <a:cs typeface="+mn-cs"/>
                        </a:rPr>
                        <a:t>1.8 (1.2 </a:t>
                      </a:r>
                      <a:r>
                        <a:rPr lang="en-US" sz="3200" u="none" strike="noStrike" kern="1200" dirty="0" smtClean="0">
                          <a:solidFill>
                            <a:schemeClr val="tx1"/>
                          </a:solidFill>
                          <a:effectLst/>
                          <a:latin typeface="Helvetica" panose="020B0604020202030204" pitchFamily="34" charset="0"/>
                          <a:ea typeface="+mn-ea"/>
                          <a:cs typeface="+mn-cs"/>
                        </a:rPr>
                        <a:t>–</a:t>
                      </a:r>
                      <a:r>
                        <a:rPr lang="en-CA" sz="3200" u="none" strike="noStrike" kern="1200" dirty="0" smtClean="0">
                          <a:solidFill>
                            <a:schemeClr val="tx1"/>
                          </a:solidFill>
                          <a:effectLst/>
                          <a:latin typeface="Helvetica" panose="020B0604020202030204" pitchFamily="34" charset="0"/>
                          <a:ea typeface="+mn-ea"/>
                          <a:cs typeface="+mn-cs"/>
                        </a:rPr>
                        <a:t> 2.7)***</a:t>
                      </a:r>
                      <a:endParaRPr lang="en-CA" sz="3200" u="none" strike="noStrike" kern="1200" dirty="0">
                        <a:solidFill>
                          <a:schemeClr val="tx1"/>
                        </a:solidFill>
                        <a:effectLst/>
                        <a:latin typeface="Helvetica" panose="020B0604020202030204" pitchFamily="34" charset="0"/>
                        <a:ea typeface="+mn-ea"/>
                        <a:cs typeface="+mn-cs"/>
                      </a:endParaRPr>
                    </a:p>
                  </a:txBody>
                  <a:tcPr marL="45720" marR="45720" marT="360000" marB="360000" anchor="ctr"/>
                </a:tc>
              </a:tr>
              <a:tr h="959221">
                <a:tc>
                  <a:txBody>
                    <a:bodyPr/>
                    <a:lstStyle/>
                    <a:p>
                      <a:pPr algn="l" fontAlgn="b"/>
                      <a:r>
                        <a:rPr lang="en-CA" sz="3200" u="none" strike="noStrike" dirty="0" smtClean="0">
                          <a:effectLst/>
                          <a:latin typeface="Helvetica" panose="020B0604020202030204" pitchFamily="34" charset="0"/>
                        </a:rPr>
                        <a:t>Allergy</a:t>
                      </a:r>
                      <a:endParaRPr lang="en-CA" sz="3200" b="0" i="0" u="none" strike="noStrike" dirty="0">
                        <a:solidFill>
                          <a:srgbClr val="000000"/>
                        </a:solidFill>
                        <a:effectLst/>
                        <a:latin typeface="Helvetica" panose="020B0604020202030204" pitchFamily="34" charset="0"/>
                        <a:cs typeface="Times New Roman" pitchFamily="18" charset="0"/>
                      </a:endParaRPr>
                    </a:p>
                  </a:txBody>
                  <a:tcPr marL="720000" marR="45720" marT="360000" marB="360000" anchor="ctr"/>
                </a:tc>
                <a:tc gridSpan="2">
                  <a:txBody>
                    <a:bodyPr/>
                    <a:lstStyle/>
                    <a:p>
                      <a:pPr marL="1440000" lvl="1" algn="l" defTabSz="3840480" rtl="0" eaLnBrk="1" fontAlgn="b" latinLnBrk="0" hangingPunct="1"/>
                      <a:r>
                        <a:rPr lang="en-US" sz="3200" u="none" strike="noStrike" kern="1200" dirty="0" smtClean="0">
                          <a:solidFill>
                            <a:schemeClr val="tx1"/>
                          </a:solidFill>
                          <a:effectLst/>
                          <a:latin typeface="Helvetica" panose="020B0604020202030204" pitchFamily="34" charset="0"/>
                          <a:ea typeface="+mn-ea"/>
                          <a:cs typeface="+mn-cs"/>
                        </a:rPr>
                        <a:t>2.4 (1.8 – 3.3)***</a:t>
                      </a:r>
                      <a:endParaRPr lang="en-CA" sz="3200" u="none" strike="noStrike" kern="1200" dirty="0">
                        <a:solidFill>
                          <a:schemeClr val="tx1"/>
                        </a:solidFill>
                        <a:effectLst/>
                        <a:latin typeface="Helvetica" panose="020B0604020202030204" pitchFamily="34" charset="0"/>
                        <a:ea typeface="+mn-ea"/>
                        <a:cs typeface="+mn-cs"/>
                      </a:endParaRPr>
                    </a:p>
                  </a:txBody>
                  <a:tcPr marL="45720" marR="45720" marT="360000" marB="360000" anchor="ctr"/>
                </a:tc>
                <a:tc hMerge="1">
                  <a:txBody>
                    <a:bodyPr/>
                    <a:lstStyle/>
                    <a:p>
                      <a:endParaRPr lang="en-CA"/>
                    </a:p>
                  </a:txBody>
                  <a:tcPr/>
                </a:tc>
                <a:tc>
                  <a:txBody>
                    <a:bodyPr/>
                    <a:lstStyle/>
                    <a:p>
                      <a:pPr marL="1440000" lvl="1" algn="l" defTabSz="3840480" rtl="0" eaLnBrk="1" fontAlgn="b" latinLnBrk="0" hangingPunct="1"/>
                      <a:r>
                        <a:rPr lang="en-CA" sz="3200" u="none" strike="noStrike" kern="1200" dirty="0" smtClean="0">
                          <a:solidFill>
                            <a:schemeClr val="tx1"/>
                          </a:solidFill>
                          <a:effectLst/>
                          <a:latin typeface="Helvetica" panose="020B0604020202030204" pitchFamily="34" charset="0"/>
                          <a:ea typeface="+mn-ea"/>
                          <a:cs typeface="+mn-cs"/>
                        </a:rPr>
                        <a:t>1.9 (1.4 – 2.6)***</a:t>
                      </a:r>
                      <a:endParaRPr lang="en-CA" sz="3200" u="none" strike="noStrike" kern="1200" dirty="0">
                        <a:solidFill>
                          <a:schemeClr val="tx1"/>
                        </a:solidFill>
                        <a:effectLst/>
                        <a:latin typeface="Helvetica" panose="020B0604020202030204" pitchFamily="34" charset="0"/>
                        <a:ea typeface="+mn-ea"/>
                        <a:cs typeface="+mn-cs"/>
                      </a:endParaRPr>
                    </a:p>
                  </a:txBody>
                  <a:tcPr marL="45720" marR="45720" marT="360000" marB="360000" anchor="ctr"/>
                </a:tc>
              </a:tr>
              <a:tr h="826881">
                <a:tc>
                  <a:txBody>
                    <a:bodyPr/>
                    <a:lstStyle/>
                    <a:p>
                      <a:pPr algn="l" fontAlgn="b"/>
                      <a:r>
                        <a:rPr lang="en-CA" sz="3200" u="none" strike="noStrike" dirty="0" smtClean="0">
                          <a:effectLst/>
                          <a:latin typeface="Helvetica" panose="020B0604020202030204" pitchFamily="34" charset="0"/>
                        </a:rPr>
                        <a:t>Pneumonia</a:t>
                      </a:r>
                      <a:endParaRPr lang="en-CA" sz="3200" b="0" i="0" u="none" strike="noStrike" dirty="0">
                        <a:solidFill>
                          <a:srgbClr val="000000"/>
                        </a:solidFill>
                        <a:effectLst/>
                        <a:latin typeface="Helvetica" panose="020B0604020202030204" pitchFamily="34" charset="0"/>
                        <a:cs typeface="Times New Roman" pitchFamily="18" charset="0"/>
                      </a:endParaRPr>
                    </a:p>
                  </a:txBody>
                  <a:tcPr marL="720000" marR="45720" marT="360000" marB="360000" anchor="ctr"/>
                </a:tc>
                <a:tc gridSpan="2">
                  <a:txBody>
                    <a:bodyPr/>
                    <a:lstStyle/>
                    <a:p>
                      <a:pPr marL="1440000" lvl="1" algn="l" defTabSz="3840480" rtl="0" eaLnBrk="1" fontAlgn="b" latinLnBrk="0" hangingPunct="1"/>
                      <a:r>
                        <a:rPr lang="en-US" sz="3200" u="none" strike="noStrike" kern="1200" dirty="0" smtClean="0">
                          <a:solidFill>
                            <a:schemeClr val="tx1"/>
                          </a:solidFill>
                          <a:effectLst/>
                          <a:latin typeface="Helvetica" panose="020B0604020202030204" pitchFamily="34" charset="0"/>
                          <a:ea typeface="+mn-ea"/>
                          <a:cs typeface="+mn-cs"/>
                        </a:rPr>
                        <a:t>1.8 (1.3 – 2.6</a:t>
                      </a:r>
                      <a:r>
                        <a:rPr lang="en-CA" sz="3200" u="none" strike="noStrike" kern="1200" dirty="0" smtClean="0">
                          <a:solidFill>
                            <a:schemeClr val="tx1"/>
                          </a:solidFill>
                          <a:effectLst/>
                          <a:latin typeface="Helvetica" panose="020B0604020202030204" pitchFamily="34" charset="0"/>
                          <a:ea typeface="+mn-ea"/>
                          <a:cs typeface="+mn-cs"/>
                        </a:rPr>
                        <a:t>)***</a:t>
                      </a:r>
                      <a:endParaRPr lang="en-CA" sz="3200" u="none" strike="noStrike" kern="1200" dirty="0">
                        <a:solidFill>
                          <a:schemeClr val="tx1"/>
                        </a:solidFill>
                        <a:effectLst/>
                        <a:latin typeface="Helvetica" panose="020B0604020202030204" pitchFamily="34" charset="0"/>
                        <a:ea typeface="+mn-ea"/>
                        <a:cs typeface="+mn-cs"/>
                      </a:endParaRPr>
                    </a:p>
                  </a:txBody>
                  <a:tcPr marL="45720" marR="45720" marT="360000" marB="360000" anchor="ctr"/>
                </a:tc>
                <a:tc hMerge="1">
                  <a:txBody>
                    <a:bodyPr/>
                    <a:lstStyle/>
                    <a:p>
                      <a:endParaRPr lang="en-CA"/>
                    </a:p>
                  </a:txBody>
                  <a:tcPr/>
                </a:tc>
                <a:tc>
                  <a:txBody>
                    <a:bodyPr/>
                    <a:lstStyle/>
                    <a:p>
                      <a:pPr marL="1440000" lvl="1" algn="l" defTabSz="3840480" rtl="0" eaLnBrk="1" fontAlgn="b" latinLnBrk="0" hangingPunct="1"/>
                      <a:r>
                        <a:rPr lang="en-CA" sz="3200" u="none" strike="noStrike" kern="1200" dirty="0" smtClean="0">
                          <a:solidFill>
                            <a:schemeClr val="tx1"/>
                          </a:solidFill>
                          <a:effectLst/>
                          <a:latin typeface="Helvetica" panose="020B0604020202030204" pitchFamily="34" charset="0"/>
                          <a:ea typeface="+mn-ea"/>
                          <a:cs typeface="+mn-cs"/>
                        </a:rPr>
                        <a:t>1.3 (0.9 – 1.9)</a:t>
                      </a:r>
                      <a:endParaRPr lang="en-CA" sz="3200" u="none" strike="noStrike" kern="1200" dirty="0">
                        <a:solidFill>
                          <a:schemeClr val="tx1"/>
                        </a:solidFill>
                        <a:effectLst/>
                        <a:latin typeface="Helvetica" panose="020B0604020202030204" pitchFamily="34" charset="0"/>
                        <a:ea typeface="+mn-ea"/>
                        <a:cs typeface="+mn-cs"/>
                      </a:endParaRPr>
                    </a:p>
                  </a:txBody>
                  <a:tcPr marL="45720" marR="45720" marT="360000" marB="360000" anchor="ctr"/>
                </a:tc>
              </a:tr>
              <a:tr h="1309021">
                <a:tc>
                  <a:txBody>
                    <a:bodyPr/>
                    <a:lstStyle/>
                    <a:p>
                      <a:pPr algn="l" fontAlgn="b"/>
                      <a:r>
                        <a:rPr lang="en-CA" sz="3200" u="none" strike="noStrike" dirty="0" smtClean="0">
                          <a:effectLst/>
                          <a:latin typeface="Helvetica" panose="020B0604020202030204" pitchFamily="34" charset="0"/>
                        </a:rPr>
                        <a:t>Ear,</a:t>
                      </a:r>
                      <a:r>
                        <a:rPr lang="en-CA" sz="3200" u="none" strike="noStrike" baseline="0" dirty="0" smtClean="0">
                          <a:effectLst/>
                          <a:latin typeface="Helvetica" panose="020B0604020202030204" pitchFamily="34" charset="0"/>
                        </a:rPr>
                        <a:t> Nose and Throat Infections</a:t>
                      </a:r>
                      <a:endParaRPr lang="en-CA" sz="3200" b="0" i="0" u="none" strike="noStrike" dirty="0">
                        <a:solidFill>
                          <a:srgbClr val="000000"/>
                        </a:solidFill>
                        <a:effectLst/>
                        <a:latin typeface="Helvetica" panose="020B0604020202030204" pitchFamily="34" charset="0"/>
                        <a:cs typeface="Times New Roman" pitchFamily="18" charset="0"/>
                      </a:endParaRPr>
                    </a:p>
                  </a:txBody>
                  <a:tcPr marL="720000" marR="45720" marT="360000" marB="360000" anchor="ctr"/>
                </a:tc>
                <a:tc gridSpan="2">
                  <a:txBody>
                    <a:bodyPr/>
                    <a:lstStyle/>
                    <a:p>
                      <a:pPr marL="1440000" lvl="1" algn="l" defTabSz="3840480" rtl="0" eaLnBrk="1" fontAlgn="b" latinLnBrk="0" hangingPunct="1"/>
                      <a:r>
                        <a:rPr lang="en-CA" sz="3200" u="none" strike="noStrike" kern="1200" dirty="0" smtClean="0">
                          <a:solidFill>
                            <a:schemeClr val="tx1"/>
                          </a:solidFill>
                          <a:effectLst/>
                          <a:latin typeface="Helvetica" panose="020B0604020202030204" pitchFamily="34" charset="0"/>
                          <a:ea typeface="+mn-ea"/>
                          <a:cs typeface="+mn-cs"/>
                        </a:rPr>
                        <a:t>2.2 (1.6 – 3.0)***</a:t>
                      </a:r>
                      <a:endParaRPr lang="en-CA" sz="3200" u="none" strike="noStrike" kern="1200" dirty="0">
                        <a:solidFill>
                          <a:schemeClr val="tx1"/>
                        </a:solidFill>
                        <a:effectLst/>
                        <a:latin typeface="Helvetica" panose="020B0604020202030204" pitchFamily="34" charset="0"/>
                        <a:ea typeface="+mn-ea"/>
                        <a:cs typeface="+mn-cs"/>
                      </a:endParaRPr>
                    </a:p>
                  </a:txBody>
                  <a:tcPr marL="45720" marR="45720" marT="360000" marB="360000" anchor="ctr"/>
                </a:tc>
                <a:tc hMerge="1">
                  <a:txBody>
                    <a:bodyPr/>
                    <a:lstStyle/>
                    <a:p>
                      <a:endParaRPr lang="en-CA"/>
                    </a:p>
                  </a:txBody>
                  <a:tcPr/>
                </a:tc>
                <a:tc>
                  <a:txBody>
                    <a:bodyPr/>
                    <a:lstStyle/>
                    <a:p>
                      <a:pPr marL="1440000" lvl="1" algn="l" defTabSz="3840480" rtl="0" eaLnBrk="1" fontAlgn="b" latinLnBrk="0" hangingPunct="1"/>
                      <a:r>
                        <a:rPr lang="en-CA" sz="3200" u="none" strike="noStrike" kern="1200" dirty="0" smtClean="0">
                          <a:solidFill>
                            <a:schemeClr val="tx1"/>
                          </a:solidFill>
                          <a:effectLst/>
                          <a:latin typeface="Helvetica" panose="020B0604020202030204" pitchFamily="34" charset="0"/>
                          <a:ea typeface="+mn-ea"/>
                          <a:cs typeface="+mn-cs"/>
                        </a:rPr>
                        <a:t>1.8 (1.3 – 2.4)***</a:t>
                      </a:r>
                      <a:endParaRPr lang="en-CA" sz="3200" u="none" strike="noStrike" kern="1200" dirty="0">
                        <a:solidFill>
                          <a:schemeClr val="tx1"/>
                        </a:solidFill>
                        <a:effectLst/>
                        <a:latin typeface="Helvetica" panose="020B0604020202030204" pitchFamily="34" charset="0"/>
                        <a:ea typeface="+mn-ea"/>
                        <a:cs typeface="+mn-cs"/>
                      </a:endParaRPr>
                    </a:p>
                  </a:txBody>
                  <a:tcPr marL="45720" marR="45720" marT="360000" marB="360000" anchor="ctr"/>
                </a:tc>
              </a:tr>
              <a:tr h="1398688">
                <a:tc gridSpan="4">
                  <a:txBody>
                    <a:bodyPr/>
                    <a:lstStyle/>
                    <a:p>
                      <a:pPr marL="0" marR="0" indent="0" algn="l" defTabSz="3840480" rtl="0" eaLnBrk="1" fontAlgn="b" latinLnBrk="0" hangingPunct="1">
                        <a:lnSpc>
                          <a:spcPct val="100000"/>
                        </a:lnSpc>
                        <a:spcBef>
                          <a:spcPts val="0"/>
                        </a:spcBef>
                        <a:spcAft>
                          <a:spcPts val="0"/>
                        </a:spcAft>
                        <a:buClrTx/>
                        <a:buSzTx/>
                        <a:buFontTx/>
                        <a:buNone/>
                        <a:tabLst/>
                        <a:defRPr/>
                      </a:pPr>
                      <a:r>
                        <a:rPr lang="en-CA" sz="3200" b="0" i="0" dirty="0" smtClean="0">
                          <a:latin typeface="Helvetica" panose="020B0604020202030204" pitchFamily="34" charset="0"/>
                          <a:cs typeface="Times New Roman" pitchFamily="18" charset="0"/>
                        </a:rPr>
                        <a:t>*OR = Odds ratio, 95%CI= Confidence Interval; **Adjusted by age and gender, </a:t>
                      </a:r>
                      <a:r>
                        <a:rPr lang="en-CA" sz="2800" b="0" i="0" dirty="0" smtClean="0">
                          <a:latin typeface="Helvetica" panose="020B0604020202030204" pitchFamily="34" charset="0"/>
                          <a:cs typeface="Times New Roman" pitchFamily="18" charset="0"/>
                        </a:rPr>
                        <a:t>***</a:t>
                      </a:r>
                      <a:r>
                        <a:rPr lang="en-CA" sz="3200" b="0" i="1" dirty="0" smtClean="0">
                          <a:latin typeface="Helvetica" panose="020B0604020202030204" pitchFamily="34" charset="0"/>
                          <a:cs typeface="Times New Roman" pitchFamily="18" charset="0"/>
                        </a:rPr>
                        <a:t>P</a:t>
                      </a:r>
                      <a:r>
                        <a:rPr lang="en-CA" sz="3200" b="0" i="0" dirty="0" smtClean="0">
                          <a:latin typeface="Helvetica" panose="020B0604020202030204" pitchFamily="34" charset="0"/>
                          <a:cs typeface="Times New Roman" pitchFamily="18" charset="0"/>
                        </a:rPr>
                        <a:t> &lt; 0.05;  </a:t>
                      </a:r>
                      <a:r>
                        <a:rPr lang="en-CA" sz="3200" b="0" i="0" u="none" strike="noStrike" baseline="0" dirty="0" smtClean="0">
                          <a:effectLst/>
                          <a:latin typeface="Helvetica" panose="020B0604020202030204" pitchFamily="34" charset="0"/>
                        </a:rPr>
                        <a:t>Reference group (no comorbidity) = 1. </a:t>
                      </a:r>
                      <a:endParaRPr lang="en-CA" sz="3200" b="0" i="0" u="none" strike="noStrike" dirty="0" smtClean="0">
                        <a:solidFill>
                          <a:srgbClr val="000000"/>
                        </a:solidFill>
                        <a:effectLst/>
                        <a:latin typeface="Helvetica" panose="020B0604020202030204" pitchFamily="34" charset="0"/>
                        <a:cs typeface="Times New Roman" pitchFamily="18" charset="0"/>
                      </a:endParaRPr>
                    </a:p>
                  </a:txBody>
                  <a:tcPr marL="720000" marR="45720" marT="360000" marB="360000" anchor="ctr"/>
                </a:tc>
                <a:tc hMerge="1">
                  <a:txBody>
                    <a:bodyPr/>
                    <a:lstStyle/>
                    <a:p>
                      <a:pPr marL="1440000" lvl="1" algn="l" defTabSz="3840480" rtl="0" eaLnBrk="1" fontAlgn="b" latinLnBrk="0" hangingPunct="1"/>
                      <a:endParaRPr lang="en-CA" sz="3200" u="none" strike="noStrike" kern="1200" dirty="0">
                        <a:solidFill>
                          <a:schemeClr val="dk1"/>
                        </a:solidFill>
                        <a:effectLst/>
                        <a:latin typeface="Helvetica" panose="020B0604020202030204" pitchFamily="34" charset="0"/>
                        <a:ea typeface="+mn-ea"/>
                        <a:cs typeface="+mn-cs"/>
                      </a:endParaRPr>
                    </a:p>
                  </a:txBody>
                  <a:tcPr marL="45720" marR="45720" marT="360000" marB="360000" anchor="ctr"/>
                </a:tc>
                <a:tc hMerge="1">
                  <a:txBody>
                    <a:bodyPr/>
                    <a:lstStyle/>
                    <a:p>
                      <a:endParaRPr lang="en-CA"/>
                    </a:p>
                  </a:txBody>
                  <a:tcPr/>
                </a:tc>
                <a:tc hMerge="1">
                  <a:txBody>
                    <a:bodyPr/>
                    <a:lstStyle/>
                    <a:p>
                      <a:pPr marL="1440000" lvl="1" algn="l" defTabSz="3840480" rtl="0" eaLnBrk="1" fontAlgn="b" latinLnBrk="0" hangingPunct="1"/>
                      <a:endParaRPr lang="en-CA" sz="3200" u="none" strike="noStrike" kern="1200" dirty="0">
                        <a:solidFill>
                          <a:schemeClr val="dk1"/>
                        </a:solidFill>
                        <a:effectLst/>
                        <a:latin typeface="Helvetica" panose="020B0604020202030204" pitchFamily="34" charset="0"/>
                        <a:ea typeface="+mn-ea"/>
                        <a:cs typeface="+mn-cs"/>
                      </a:endParaRPr>
                    </a:p>
                  </a:txBody>
                  <a:tcPr marL="45720" marR="45720" marT="360000" marB="360000" anchor="ctr"/>
                </a:tc>
              </a:tr>
            </a:tbl>
          </a:graphicData>
        </a:graphic>
      </p:graphicFrame>
      <p:grpSp>
        <p:nvGrpSpPr>
          <p:cNvPr id="16" name="Group 15"/>
          <p:cNvGrpSpPr/>
          <p:nvPr/>
        </p:nvGrpSpPr>
        <p:grpSpPr>
          <a:xfrm>
            <a:off x="798727" y="10852070"/>
            <a:ext cx="15805959" cy="7853544"/>
            <a:chOff x="601544" y="10852070"/>
            <a:chExt cx="15805959" cy="7853544"/>
          </a:xfrm>
        </p:grpSpPr>
        <p:sp>
          <p:nvSpPr>
            <p:cNvPr id="56" name="TextBox 4"/>
            <p:cNvSpPr txBox="1">
              <a:spLocks noChangeArrowheads="1"/>
            </p:cNvSpPr>
            <p:nvPr/>
          </p:nvSpPr>
          <p:spPr bwMode="auto">
            <a:xfrm>
              <a:off x="11585375" y="12336012"/>
              <a:ext cx="4822128" cy="636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0" tIns="360000" rIns="360000" bIns="360000">
              <a:spAutoFit/>
            </a:bodyPr>
            <a:lstStyle>
              <a:defPPr>
                <a:defRPr lang="en-US"/>
              </a:defPPr>
              <a:lvl1pPr eaLnBrk="1" hangingPunct="1">
                <a:lnSpc>
                  <a:spcPts val="4000"/>
                </a:lnSpc>
                <a:defRPr sz="3200">
                  <a:solidFill>
                    <a:prstClr val="black"/>
                  </a:solidFill>
                  <a:latin typeface="Helvetica" panose="020B0604020202030204" pitchFamily="34" charset="0"/>
                  <a:ea typeface="Verdana" panose="020B0604030504040204" pitchFamily="34" charset="0"/>
                  <a:cs typeface="Verdana" panose="020B0604030504040204"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CA" dirty="0"/>
                <a:t>A  complex aspect of TMDs is the co-occurrence of diverse conditions that may contribute to its </a:t>
              </a:r>
              <a:r>
                <a:rPr lang="en-CA" dirty="0" smtClean="0"/>
                <a:t>chronicity.</a:t>
              </a:r>
              <a:endParaRPr lang="en-CA" dirty="0"/>
            </a:p>
            <a:p>
              <a:r>
                <a:rPr lang="en-CA" dirty="0"/>
                <a:t>The specific mechanisms implicated in the chronicity of TMD pain are still </a:t>
              </a:r>
              <a:r>
                <a:rPr lang="en-CA" dirty="0" smtClean="0"/>
                <a:t>unclear</a:t>
              </a:r>
              <a:r>
                <a:rPr lang="en-CA" dirty="0"/>
                <a:t>. </a:t>
              </a:r>
            </a:p>
          </p:txBody>
        </p:sp>
        <p:grpSp>
          <p:nvGrpSpPr>
            <p:cNvPr id="3" name="Group 2"/>
            <p:cNvGrpSpPr/>
            <p:nvPr/>
          </p:nvGrpSpPr>
          <p:grpSpPr>
            <a:xfrm>
              <a:off x="601544" y="10852070"/>
              <a:ext cx="10950158" cy="7822766"/>
              <a:chOff x="601544" y="10624872"/>
              <a:chExt cx="10950158" cy="7822766"/>
            </a:xfrm>
          </p:grpSpPr>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1544" y="10624872"/>
                <a:ext cx="10950158" cy="7406572"/>
              </a:xfrm>
              <a:prstGeom prst="rect">
                <a:avLst/>
              </a:prstGeom>
            </p:spPr>
          </p:pic>
          <p:sp>
            <p:nvSpPr>
              <p:cNvPr id="2" name="Rectangle 1"/>
              <p:cNvSpPr/>
              <p:nvPr/>
            </p:nvSpPr>
            <p:spPr>
              <a:xfrm>
                <a:off x="786848" y="17985973"/>
                <a:ext cx="10764854" cy="461665"/>
              </a:xfrm>
              <a:prstGeom prst="rect">
                <a:avLst/>
              </a:prstGeom>
            </p:spPr>
            <p:txBody>
              <a:bodyPr wrap="square">
                <a:spAutoFit/>
              </a:bodyPr>
              <a:lstStyle/>
              <a:p>
                <a:pPr algn="ctr"/>
                <a:r>
                  <a:rPr lang="en-CA" sz="2400" dirty="0" err="1" smtClean="0">
                    <a:latin typeface="Helvetica" panose="020B0604020202030204" pitchFamily="34" charset="0"/>
                  </a:rPr>
                  <a:t>Maixner</a:t>
                </a:r>
                <a:r>
                  <a:rPr lang="en-CA" sz="2400" dirty="0">
                    <a:latin typeface="Helvetica" panose="020B0604020202030204" pitchFamily="34" charset="0"/>
                  </a:rPr>
                  <a:t>, </a:t>
                </a:r>
                <a:r>
                  <a:rPr lang="en-CA" sz="2400" dirty="0" err="1">
                    <a:latin typeface="Helvetica" panose="020B0604020202030204" pitchFamily="34" charset="0"/>
                  </a:rPr>
                  <a:t>Diatchenko</a:t>
                </a:r>
                <a:r>
                  <a:rPr lang="en-CA" sz="2400" dirty="0">
                    <a:latin typeface="Helvetica" panose="020B0604020202030204" pitchFamily="34" charset="0"/>
                  </a:rPr>
                  <a:t> et al. </a:t>
                </a:r>
                <a:r>
                  <a:rPr lang="en-CA" sz="2400" dirty="0" smtClean="0">
                    <a:latin typeface="Helvetica" panose="020B0604020202030204" pitchFamily="34" charset="0"/>
                  </a:rPr>
                  <a:t>2011. </a:t>
                </a:r>
                <a:r>
                  <a:rPr lang="en-CA" sz="2400" dirty="0">
                    <a:latin typeface="Helvetica" panose="020B0604020202030204" pitchFamily="34" charset="0"/>
                  </a:rPr>
                  <a:t>Reproduced with </a:t>
                </a:r>
                <a:r>
                  <a:rPr lang="en-CA" sz="2400" dirty="0" smtClean="0">
                    <a:latin typeface="Helvetica" panose="020B0604020202030204" pitchFamily="34" charset="0"/>
                  </a:rPr>
                  <a:t>permission.</a:t>
                </a:r>
                <a:r>
                  <a:rPr lang="en-CA" sz="2400" baseline="30000" dirty="0" smtClean="0">
                    <a:latin typeface="Helvetica" panose="020B0604020202030204" pitchFamily="34" charset="0"/>
                  </a:rPr>
                  <a:t>2</a:t>
                </a:r>
                <a:r>
                  <a:rPr lang="en-CA" sz="2400" dirty="0" smtClean="0">
                    <a:latin typeface="Helvetica" panose="020B0604020202030204" pitchFamily="34" charset="0"/>
                  </a:rPr>
                  <a:t> </a:t>
                </a:r>
                <a:endParaRPr lang="en-CA" sz="2400" dirty="0">
                  <a:latin typeface="Helvetica" panose="020B0604020202030204" pitchFamily="34" charset="0"/>
                </a:endParaRPr>
              </a:p>
            </p:txBody>
          </p:sp>
        </p:grpSp>
      </p:grpSp>
      <p:sp>
        <p:nvSpPr>
          <p:cNvPr id="54" name="TextBox 57"/>
          <p:cNvSpPr txBox="1"/>
          <p:nvPr/>
        </p:nvSpPr>
        <p:spPr>
          <a:xfrm>
            <a:off x="17894581" y="18495326"/>
            <a:ext cx="15417238" cy="10772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3200" b="1" dirty="0" smtClean="0">
                <a:latin typeface="Helvetica" panose="020B0604020202030204" pitchFamily="34" charset="0"/>
                <a:cs typeface="Times New Roman" pitchFamily="18" charset="0"/>
              </a:rPr>
              <a:t>Table 1. </a:t>
            </a:r>
            <a:r>
              <a:rPr lang="en-CA" sz="3200" b="1" dirty="0">
                <a:latin typeface="Helvetica" panose="020B0604020202030204" pitchFamily="34" charset="0"/>
                <a:cs typeface="Times New Roman" pitchFamily="18" charset="0"/>
              </a:rPr>
              <a:t>A</a:t>
            </a:r>
            <a:r>
              <a:rPr lang="en-CA" sz="3200" b="1" dirty="0" smtClean="0">
                <a:latin typeface="Helvetica" panose="020B0604020202030204" pitchFamily="34" charset="0"/>
                <a:cs typeface="Times New Roman" pitchFamily="18" charset="0"/>
              </a:rPr>
              <a:t>ssociation </a:t>
            </a:r>
            <a:r>
              <a:rPr lang="en-CA" sz="3200" b="1" dirty="0">
                <a:latin typeface="Helvetica" panose="020B0604020202030204" pitchFamily="34" charset="0"/>
                <a:cs typeface="Times New Roman" pitchFamily="18" charset="0"/>
              </a:rPr>
              <a:t>between </a:t>
            </a:r>
            <a:r>
              <a:rPr lang="en-CA" sz="3200" b="1" dirty="0" smtClean="0">
                <a:latin typeface="Helvetica" panose="020B0604020202030204" pitchFamily="34" charset="0"/>
                <a:cs typeface="Times New Roman" pitchFamily="18" charset="0"/>
              </a:rPr>
              <a:t>TMD pain and non-painful comorbidities</a:t>
            </a:r>
          </a:p>
          <a:p>
            <a:pPr algn="ctr"/>
            <a:r>
              <a:rPr lang="en-CA" sz="3200" b="1" dirty="0" smtClean="0">
                <a:latin typeface="Helvetica" panose="020B0604020202030204" pitchFamily="34" charset="0"/>
                <a:cs typeface="Times New Roman" pitchFamily="18" charset="0"/>
              </a:rPr>
              <a:t>TMD </a:t>
            </a:r>
            <a:r>
              <a:rPr lang="en-CA" sz="3200" b="1" dirty="0" smtClean="0">
                <a:latin typeface="Helvetica" panose="020B0604020202030204" pitchFamily="34" charset="0"/>
                <a:cs typeface="Times New Roman" pitchFamily="18" charset="0"/>
              </a:rPr>
              <a:t>cases </a:t>
            </a:r>
            <a:r>
              <a:rPr lang="en-CA" sz="3200" b="1" dirty="0" smtClean="0">
                <a:latin typeface="Helvetica" panose="020B0604020202030204" pitchFamily="34" charset="0"/>
                <a:cs typeface="Times New Roman" pitchFamily="18" charset="0"/>
              </a:rPr>
              <a:t>(n = 761) and </a:t>
            </a:r>
            <a:r>
              <a:rPr lang="en-CA" sz="3200" b="1" dirty="0" smtClean="0">
                <a:latin typeface="Helvetica" panose="020B0604020202030204" pitchFamily="34" charset="0"/>
                <a:cs typeface="Times New Roman" pitchFamily="18" charset="0"/>
              </a:rPr>
              <a:t>controls </a:t>
            </a:r>
            <a:r>
              <a:rPr lang="en-CA" sz="3200" b="1" dirty="0" smtClean="0">
                <a:latin typeface="Helvetica" panose="020B0604020202030204" pitchFamily="34" charset="0"/>
                <a:cs typeface="Times New Roman" pitchFamily="18" charset="0"/>
              </a:rPr>
              <a:t>(n = 148).</a:t>
            </a:r>
            <a:endParaRPr lang="en-CA" sz="3200" b="1" dirty="0">
              <a:latin typeface="Helvetica" panose="020B0604020202030204" pitchFamily="34" charset="0"/>
              <a:cs typeface="Times New Roman" pitchFamily="18" charset="0"/>
            </a:endParaRPr>
          </a:p>
        </p:txBody>
      </p:sp>
      <p:grpSp>
        <p:nvGrpSpPr>
          <p:cNvPr id="23" name="Group 22"/>
          <p:cNvGrpSpPr/>
          <p:nvPr/>
        </p:nvGrpSpPr>
        <p:grpSpPr>
          <a:xfrm>
            <a:off x="17664742" y="10713401"/>
            <a:ext cx="15876916" cy="6840001"/>
            <a:chOff x="17664742" y="10713401"/>
            <a:chExt cx="15876916" cy="6840001"/>
          </a:xfrm>
        </p:grpSpPr>
        <p:grpSp>
          <p:nvGrpSpPr>
            <p:cNvPr id="20" name="Group 19"/>
            <p:cNvGrpSpPr/>
            <p:nvPr/>
          </p:nvGrpSpPr>
          <p:grpSpPr>
            <a:xfrm>
              <a:off x="17664742" y="10713401"/>
              <a:ext cx="6840000" cy="6840000"/>
              <a:chOff x="17664742" y="10713401"/>
              <a:chExt cx="6840000" cy="6840000"/>
            </a:xfrm>
          </p:grpSpPr>
          <p:graphicFrame>
            <p:nvGraphicFramePr>
              <p:cNvPr id="57" name="Chart 56"/>
              <p:cNvGraphicFramePr>
                <a:graphicFrameLocks/>
              </p:cNvGraphicFramePr>
              <p:nvPr>
                <p:extLst>
                  <p:ext uri="{D42A27DB-BD31-4B8C-83A1-F6EECF244321}">
                    <p14:modId xmlns:p14="http://schemas.microsoft.com/office/powerpoint/2010/main" val="1864180286"/>
                  </p:ext>
                </p:extLst>
              </p:nvPr>
            </p:nvGraphicFramePr>
            <p:xfrm>
              <a:off x="17664742" y="10713401"/>
              <a:ext cx="6840000" cy="6840000"/>
            </p:xfrm>
            <a:graphic>
              <a:graphicData uri="http://schemas.openxmlformats.org/drawingml/2006/chart">
                <c:chart xmlns:c="http://schemas.openxmlformats.org/drawingml/2006/chart" xmlns:r="http://schemas.openxmlformats.org/officeDocument/2006/relationships" r:id="rId15"/>
              </a:graphicData>
            </a:graphic>
          </p:graphicFrame>
          <p:sp>
            <p:nvSpPr>
              <p:cNvPr id="58" name="TextBox 57"/>
              <p:cNvSpPr txBox="1"/>
              <p:nvPr/>
            </p:nvSpPr>
            <p:spPr>
              <a:xfrm>
                <a:off x="19004631" y="14768575"/>
                <a:ext cx="338554" cy="461665"/>
              </a:xfrm>
              <a:prstGeom prst="rect">
                <a:avLst/>
              </a:prstGeom>
              <a:noFill/>
            </p:spPr>
            <p:txBody>
              <a:bodyPr wrap="none" rtlCol="0">
                <a:spAutoFit/>
              </a:bodyPr>
              <a:lstStyle/>
              <a:p>
                <a:r>
                  <a:rPr lang="en-CA" sz="2400" dirty="0" smtClean="0"/>
                  <a:t>*</a:t>
                </a:r>
                <a:endParaRPr lang="en-CA" sz="2400" dirty="0"/>
              </a:p>
            </p:txBody>
          </p:sp>
          <p:sp>
            <p:nvSpPr>
              <p:cNvPr id="63" name="TextBox 62"/>
              <p:cNvSpPr txBox="1"/>
              <p:nvPr/>
            </p:nvSpPr>
            <p:spPr>
              <a:xfrm>
                <a:off x="20495335" y="12899532"/>
                <a:ext cx="338554" cy="461665"/>
              </a:xfrm>
              <a:prstGeom prst="rect">
                <a:avLst/>
              </a:prstGeom>
              <a:noFill/>
            </p:spPr>
            <p:txBody>
              <a:bodyPr wrap="none" rtlCol="0">
                <a:spAutoFit/>
              </a:bodyPr>
              <a:lstStyle/>
              <a:p>
                <a:r>
                  <a:rPr lang="en-CA" sz="2400" dirty="0" smtClean="0"/>
                  <a:t>*</a:t>
                </a:r>
                <a:endParaRPr lang="en-CA" sz="2400" dirty="0"/>
              </a:p>
            </p:txBody>
          </p:sp>
          <p:sp>
            <p:nvSpPr>
              <p:cNvPr id="64" name="TextBox 63"/>
              <p:cNvSpPr txBox="1"/>
              <p:nvPr/>
            </p:nvSpPr>
            <p:spPr>
              <a:xfrm>
                <a:off x="21993130" y="14846190"/>
                <a:ext cx="338554" cy="461665"/>
              </a:xfrm>
              <a:prstGeom prst="rect">
                <a:avLst/>
              </a:prstGeom>
              <a:noFill/>
            </p:spPr>
            <p:txBody>
              <a:bodyPr wrap="none" rtlCol="0">
                <a:spAutoFit/>
              </a:bodyPr>
              <a:lstStyle/>
              <a:p>
                <a:r>
                  <a:rPr lang="en-CA" sz="2400" dirty="0" smtClean="0"/>
                  <a:t>*</a:t>
                </a:r>
                <a:endParaRPr lang="en-CA" sz="2400" dirty="0"/>
              </a:p>
            </p:txBody>
          </p:sp>
          <p:sp>
            <p:nvSpPr>
              <p:cNvPr id="65" name="TextBox 64"/>
              <p:cNvSpPr txBox="1"/>
              <p:nvPr/>
            </p:nvSpPr>
            <p:spPr>
              <a:xfrm>
                <a:off x="23490925" y="13309185"/>
                <a:ext cx="338554" cy="461665"/>
              </a:xfrm>
              <a:prstGeom prst="rect">
                <a:avLst/>
              </a:prstGeom>
              <a:noFill/>
            </p:spPr>
            <p:txBody>
              <a:bodyPr wrap="none" rtlCol="0">
                <a:spAutoFit/>
              </a:bodyPr>
              <a:lstStyle/>
              <a:p>
                <a:r>
                  <a:rPr lang="en-CA" sz="2400" dirty="0" smtClean="0"/>
                  <a:t>*</a:t>
                </a:r>
                <a:endParaRPr lang="en-CA" sz="2400" dirty="0"/>
              </a:p>
            </p:txBody>
          </p:sp>
        </p:grpSp>
        <p:grpSp>
          <p:nvGrpSpPr>
            <p:cNvPr id="22" name="Group 21"/>
            <p:cNvGrpSpPr/>
            <p:nvPr/>
          </p:nvGrpSpPr>
          <p:grpSpPr>
            <a:xfrm>
              <a:off x="24741373" y="10713402"/>
              <a:ext cx="8800285" cy="6840000"/>
              <a:chOff x="24741373" y="10713402"/>
              <a:chExt cx="8800285" cy="6840000"/>
            </a:xfrm>
          </p:grpSpPr>
          <p:sp>
            <p:nvSpPr>
              <p:cNvPr id="18" name="TextBox 17"/>
              <p:cNvSpPr txBox="1"/>
              <p:nvPr/>
            </p:nvSpPr>
            <p:spPr>
              <a:xfrm>
                <a:off x="25826043" y="13437123"/>
                <a:ext cx="338554" cy="461665"/>
              </a:xfrm>
              <a:prstGeom prst="rect">
                <a:avLst/>
              </a:prstGeom>
              <a:noFill/>
            </p:spPr>
            <p:txBody>
              <a:bodyPr wrap="none" rtlCol="0">
                <a:spAutoFit/>
              </a:bodyPr>
              <a:lstStyle/>
              <a:p>
                <a:r>
                  <a:rPr lang="en-CA" sz="2400" dirty="0" smtClean="0"/>
                  <a:t>*</a:t>
                </a:r>
                <a:endParaRPr lang="en-CA" sz="2400" dirty="0"/>
              </a:p>
            </p:txBody>
          </p:sp>
          <p:graphicFrame>
            <p:nvGraphicFramePr>
              <p:cNvPr id="59" name="Chart 58"/>
              <p:cNvGraphicFramePr>
                <a:graphicFrameLocks/>
              </p:cNvGraphicFramePr>
              <p:nvPr>
                <p:extLst>
                  <p:ext uri="{D42A27DB-BD31-4B8C-83A1-F6EECF244321}">
                    <p14:modId xmlns:p14="http://schemas.microsoft.com/office/powerpoint/2010/main" val="4222468410"/>
                  </p:ext>
                </p:extLst>
              </p:nvPr>
            </p:nvGraphicFramePr>
            <p:xfrm>
              <a:off x="24741373" y="10713402"/>
              <a:ext cx="8800285" cy="6840000"/>
            </p:xfrm>
            <a:graphic>
              <a:graphicData uri="http://schemas.openxmlformats.org/drawingml/2006/chart">
                <c:chart xmlns:c="http://schemas.openxmlformats.org/drawingml/2006/chart" xmlns:r="http://schemas.openxmlformats.org/officeDocument/2006/relationships" r:id="rId16"/>
              </a:graphicData>
            </a:graphic>
          </p:graphicFrame>
          <p:sp>
            <p:nvSpPr>
              <p:cNvPr id="66" name="TextBox 65"/>
              <p:cNvSpPr txBox="1"/>
              <p:nvPr/>
            </p:nvSpPr>
            <p:spPr>
              <a:xfrm>
                <a:off x="27177805" y="15383860"/>
                <a:ext cx="338554" cy="461665"/>
              </a:xfrm>
              <a:prstGeom prst="rect">
                <a:avLst/>
              </a:prstGeom>
              <a:noFill/>
            </p:spPr>
            <p:txBody>
              <a:bodyPr wrap="none" rtlCol="0">
                <a:spAutoFit/>
              </a:bodyPr>
              <a:lstStyle/>
              <a:p>
                <a:r>
                  <a:rPr lang="en-CA" sz="2400" dirty="0" smtClean="0"/>
                  <a:t>*</a:t>
                </a:r>
                <a:endParaRPr lang="en-CA" sz="2400" dirty="0"/>
              </a:p>
            </p:txBody>
          </p:sp>
        </p:grpSp>
      </p:grpSp>
      <p:sp>
        <p:nvSpPr>
          <p:cNvPr id="61" name="TextBox 57"/>
          <p:cNvSpPr txBox="1"/>
          <p:nvPr/>
        </p:nvSpPr>
        <p:spPr>
          <a:xfrm>
            <a:off x="23836570" y="17080502"/>
            <a:ext cx="1904365" cy="49244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2400" i="1" dirty="0" smtClean="0">
                <a:latin typeface="Helvetica" panose="020B0604020202030204" pitchFamily="34" charset="0"/>
                <a:cs typeface="Times New Roman" pitchFamily="18" charset="0"/>
              </a:rPr>
              <a:t>* </a:t>
            </a:r>
            <a:r>
              <a:rPr lang="en-CA" sz="2600" i="1" dirty="0" smtClean="0">
                <a:latin typeface="Helvetica" panose="020B0604020202030204" pitchFamily="34" charset="0"/>
                <a:cs typeface="Times New Roman" pitchFamily="18" charset="0"/>
              </a:rPr>
              <a:t>P </a:t>
            </a:r>
            <a:r>
              <a:rPr lang="en-CA" sz="2600" i="1" dirty="0">
                <a:latin typeface="Helvetica" panose="020B0604020202030204" pitchFamily="34" charset="0"/>
                <a:cs typeface="Times New Roman" pitchFamily="18" charset="0"/>
              </a:rPr>
              <a:t>&lt; </a:t>
            </a:r>
            <a:r>
              <a:rPr lang="en-CA" sz="2600" i="1" dirty="0" smtClean="0">
                <a:latin typeface="Helvetica" panose="020B0604020202030204" pitchFamily="34" charset="0"/>
                <a:cs typeface="Times New Roman" pitchFamily="18" charset="0"/>
              </a:rPr>
              <a:t>0.05</a:t>
            </a:r>
            <a:endParaRPr lang="en-CA" sz="2600" i="1" dirty="0">
              <a:latin typeface="Helvetica" panose="020B0604020202030204" pitchFamily="34"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7066</TotalTime>
  <Words>966</Words>
  <Application>Microsoft Office PowerPoint</Application>
  <PresentationFormat>Custom</PresentationFormat>
  <Paragraphs>79</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Georgia</vt:lpstr>
      <vt:lpstr>Helvetica</vt:lpstr>
      <vt:lpstr>Rockwell</vt:lpstr>
      <vt:lpstr>Rockwell Condensed</vt:lpstr>
      <vt:lpstr>Times New Roman</vt:lpstr>
      <vt:lpstr>Verdana</vt:lpstr>
      <vt:lpstr>Wingdings</vt:lpstr>
      <vt:lpstr>Wood Type</vt:lpstr>
      <vt:lpstr>PowerPoint Presentation</vt:lpstr>
    </vt:vector>
  </TitlesOfParts>
  <Company>The New England College of Optometry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Poster Template</dc:title>
  <dc:subject>Poster Template</dc:subject>
  <dc:creator>Marek Jacisin</dc:creator>
  <cp:lastModifiedBy>Ana Miriam</cp:lastModifiedBy>
  <cp:revision>428</cp:revision>
  <cp:lastPrinted>2014-05-25T22:11:30Z</cp:lastPrinted>
  <dcterms:created xsi:type="dcterms:W3CDTF">2001-10-18T16:42:36Z</dcterms:created>
  <dcterms:modified xsi:type="dcterms:W3CDTF">2014-05-25T23:56:52Z</dcterms:modified>
</cp:coreProperties>
</file>